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65" r:id="rId5"/>
    <p:sldId id="266" r:id="rId6"/>
    <p:sldId id="400" r:id="rId7"/>
    <p:sldId id="405" r:id="rId8"/>
    <p:sldId id="401" r:id="rId9"/>
    <p:sldId id="410" r:id="rId10"/>
    <p:sldId id="259" r:id="rId11"/>
    <p:sldId id="260" r:id="rId12"/>
    <p:sldId id="267" r:id="rId13"/>
    <p:sldId id="261" r:id="rId14"/>
    <p:sldId id="268" r:id="rId15"/>
    <p:sldId id="374" r:id="rId16"/>
    <p:sldId id="263" r:id="rId17"/>
    <p:sldId id="269" r:id="rId18"/>
    <p:sldId id="325" r:id="rId19"/>
    <p:sldId id="346" r:id="rId20"/>
    <p:sldId id="264" r:id="rId21"/>
    <p:sldId id="270" r:id="rId22"/>
    <p:sldId id="271" r:id="rId23"/>
    <p:sldId id="262" r:id="rId24"/>
    <p:sldId id="388" r:id="rId25"/>
    <p:sldId id="389" r:id="rId26"/>
    <p:sldId id="423" r:id="rId27"/>
    <p:sldId id="390" r:id="rId28"/>
    <p:sldId id="391" r:id="rId29"/>
    <p:sldId id="421" r:id="rId30"/>
    <p:sldId id="409" r:id="rId31"/>
    <p:sldId id="408" r:id="rId32"/>
    <p:sldId id="424" r:id="rId33"/>
    <p:sldId id="425" r:id="rId34"/>
    <p:sldId id="414" r:id="rId35"/>
    <p:sldId id="426"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5915"/>
  </p:normalViewPr>
  <p:slideViewPr>
    <p:cSldViewPr snapToGrid="0">
      <p:cViewPr varScale="1">
        <p:scale>
          <a:sx n="128" d="100"/>
          <a:sy n="128" d="100"/>
        </p:scale>
        <p:origin x="480"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F11213-45A2-B483-82F3-6F34B52DC80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873685C-10BC-F837-108F-6AB57F3DF91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F96CF04-7658-87E4-3B50-61CA32195A10}"/>
              </a:ext>
            </a:extLst>
          </p:cNvPr>
          <p:cNvSpPr>
            <a:spLocks noGrp="1"/>
          </p:cNvSpPr>
          <p:nvPr>
            <p:ph type="dt" sz="half" idx="10"/>
          </p:nvPr>
        </p:nvSpPr>
        <p:spPr/>
        <p:txBody>
          <a:bodyPr/>
          <a:lstStyle/>
          <a:p>
            <a:fld id="{5693F767-F94E-164F-B9C1-FF6BB3712F4D}" type="datetimeFigureOut">
              <a:rPr lang="en-US" smtClean="0"/>
              <a:t>3/14/23</a:t>
            </a:fld>
            <a:endParaRPr lang="en-US"/>
          </a:p>
        </p:txBody>
      </p:sp>
      <p:sp>
        <p:nvSpPr>
          <p:cNvPr id="5" name="Footer Placeholder 4">
            <a:extLst>
              <a:ext uri="{FF2B5EF4-FFF2-40B4-BE49-F238E27FC236}">
                <a16:creationId xmlns:a16="http://schemas.microsoft.com/office/drawing/2014/main" id="{99359CCF-AD6F-15A7-D46A-DC46BA4CB0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719B735-3A1F-FBE3-6D34-D383E5F02807}"/>
              </a:ext>
            </a:extLst>
          </p:cNvPr>
          <p:cNvSpPr>
            <a:spLocks noGrp="1"/>
          </p:cNvSpPr>
          <p:nvPr>
            <p:ph type="sldNum" sz="quarter" idx="12"/>
          </p:nvPr>
        </p:nvSpPr>
        <p:spPr/>
        <p:txBody>
          <a:bodyPr/>
          <a:lstStyle/>
          <a:p>
            <a:fld id="{09C6AF1C-61B5-BD48-8FE8-391CD690B3CD}" type="slidenum">
              <a:rPr lang="en-US" smtClean="0"/>
              <a:t>‹#›</a:t>
            </a:fld>
            <a:endParaRPr lang="en-US"/>
          </a:p>
        </p:txBody>
      </p:sp>
    </p:spTree>
    <p:extLst>
      <p:ext uri="{BB962C8B-B14F-4D97-AF65-F5344CB8AC3E}">
        <p14:creationId xmlns:p14="http://schemas.microsoft.com/office/powerpoint/2010/main" val="29580384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9A1AC5-E32F-6D0D-95E6-BCEB3BE5044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9C66BC5-B999-16D9-0D61-508C68C964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52FB63-3BF5-84DE-FD4A-D6197F4ADBCA}"/>
              </a:ext>
            </a:extLst>
          </p:cNvPr>
          <p:cNvSpPr>
            <a:spLocks noGrp="1"/>
          </p:cNvSpPr>
          <p:nvPr>
            <p:ph type="dt" sz="half" idx="10"/>
          </p:nvPr>
        </p:nvSpPr>
        <p:spPr/>
        <p:txBody>
          <a:bodyPr/>
          <a:lstStyle/>
          <a:p>
            <a:fld id="{5693F767-F94E-164F-B9C1-FF6BB3712F4D}" type="datetimeFigureOut">
              <a:rPr lang="en-US" smtClean="0"/>
              <a:t>3/14/23</a:t>
            </a:fld>
            <a:endParaRPr lang="en-US"/>
          </a:p>
        </p:txBody>
      </p:sp>
      <p:sp>
        <p:nvSpPr>
          <p:cNvPr id="5" name="Footer Placeholder 4">
            <a:extLst>
              <a:ext uri="{FF2B5EF4-FFF2-40B4-BE49-F238E27FC236}">
                <a16:creationId xmlns:a16="http://schemas.microsoft.com/office/drawing/2014/main" id="{B0F9D096-49ED-599D-F8D9-16B02633E85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8F51EE0-C153-7FBF-02FA-3314CD0DC2EE}"/>
              </a:ext>
            </a:extLst>
          </p:cNvPr>
          <p:cNvSpPr>
            <a:spLocks noGrp="1"/>
          </p:cNvSpPr>
          <p:nvPr>
            <p:ph type="sldNum" sz="quarter" idx="12"/>
          </p:nvPr>
        </p:nvSpPr>
        <p:spPr/>
        <p:txBody>
          <a:bodyPr/>
          <a:lstStyle/>
          <a:p>
            <a:fld id="{09C6AF1C-61B5-BD48-8FE8-391CD690B3CD}" type="slidenum">
              <a:rPr lang="en-US" smtClean="0"/>
              <a:t>‹#›</a:t>
            </a:fld>
            <a:endParaRPr lang="en-US"/>
          </a:p>
        </p:txBody>
      </p:sp>
    </p:spTree>
    <p:extLst>
      <p:ext uri="{BB962C8B-B14F-4D97-AF65-F5344CB8AC3E}">
        <p14:creationId xmlns:p14="http://schemas.microsoft.com/office/powerpoint/2010/main" val="33523360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05E18BF-0A14-11F4-3180-3F0C4309707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55204C-F132-B232-2506-E3755E7E36A2}"/>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E9C4DAC-AB3C-5AEA-B349-37BDC92334A5}"/>
              </a:ext>
            </a:extLst>
          </p:cNvPr>
          <p:cNvSpPr>
            <a:spLocks noGrp="1"/>
          </p:cNvSpPr>
          <p:nvPr>
            <p:ph type="dt" sz="half" idx="10"/>
          </p:nvPr>
        </p:nvSpPr>
        <p:spPr/>
        <p:txBody>
          <a:bodyPr/>
          <a:lstStyle/>
          <a:p>
            <a:fld id="{5693F767-F94E-164F-B9C1-FF6BB3712F4D}" type="datetimeFigureOut">
              <a:rPr lang="en-US" smtClean="0"/>
              <a:t>3/14/23</a:t>
            </a:fld>
            <a:endParaRPr lang="en-US"/>
          </a:p>
        </p:txBody>
      </p:sp>
      <p:sp>
        <p:nvSpPr>
          <p:cNvPr id="5" name="Footer Placeholder 4">
            <a:extLst>
              <a:ext uri="{FF2B5EF4-FFF2-40B4-BE49-F238E27FC236}">
                <a16:creationId xmlns:a16="http://schemas.microsoft.com/office/drawing/2014/main" id="{1D289F08-506E-822F-D335-556CAF47D7E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AFD4D40-611C-DBEF-140D-F838B151F32E}"/>
              </a:ext>
            </a:extLst>
          </p:cNvPr>
          <p:cNvSpPr>
            <a:spLocks noGrp="1"/>
          </p:cNvSpPr>
          <p:nvPr>
            <p:ph type="sldNum" sz="quarter" idx="12"/>
          </p:nvPr>
        </p:nvSpPr>
        <p:spPr/>
        <p:txBody>
          <a:bodyPr/>
          <a:lstStyle/>
          <a:p>
            <a:fld id="{09C6AF1C-61B5-BD48-8FE8-391CD690B3CD}" type="slidenum">
              <a:rPr lang="en-US" smtClean="0"/>
              <a:t>‹#›</a:t>
            </a:fld>
            <a:endParaRPr lang="en-US"/>
          </a:p>
        </p:txBody>
      </p:sp>
    </p:spTree>
    <p:extLst>
      <p:ext uri="{BB962C8B-B14F-4D97-AF65-F5344CB8AC3E}">
        <p14:creationId xmlns:p14="http://schemas.microsoft.com/office/powerpoint/2010/main" val="4133628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C01657-03AB-CC3C-1EFE-DEBE098582C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AB78BC9-3909-A7FD-AC38-6B2721EDEAE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3E4376F-7A63-1728-0611-C18E226DF0AB}"/>
              </a:ext>
            </a:extLst>
          </p:cNvPr>
          <p:cNvSpPr>
            <a:spLocks noGrp="1"/>
          </p:cNvSpPr>
          <p:nvPr>
            <p:ph type="dt" sz="half" idx="10"/>
          </p:nvPr>
        </p:nvSpPr>
        <p:spPr/>
        <p:txBody>
          <a:bodyPr/>
          <a:lstStyle/>
          <a:p>
            <a:fld id="{5693F767-F94E-164F-B9C1-FF6BB3712F4D}" type="datetimeFigureOut">
              <a:rPr lang="en-US" smtClean="0"/>
              <a:t>3/14/23</a:t>
            </a:fld>
            <a:endParaRPr lang="en-US"/>
          </a:p>
        </p:txBody>
      </p:sp>
      <p:sp>
        <p:nvSpPr>
          <p:cNvPr id="5" name="Footer Placeholder 4">
            <a:extLst>
              <a:ext uri="{FF2B5EF4-FFF2-40B4-BE49-F238E27FC236}">
                <a16:creationId xmlns:a16="http://schemas.microsoft.com/office/drawing/2014/main" id="{5591A760-29D7-FC2C-6334-23E6E0D8F0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F2F7023-61E0-F3CE-CE83-37C8A72666B5}"/>
              </a:ext>
            </a:extLst>
          </p:cNvPr>
          <p:cNvSpPr>
            <a:spLocks noGrp="1"/>
          </p:cNvSpPr>
          <p:nvPr>
            <p:ph type="sldNum" sz="quarter" idx="12"/>
          </p:nvPr>
        </p:nvSpPr>
        <p:spPr/>
        <p:txBody>
          <a:bodyPr/>
          <a:lstStyle/>
          <a:p>
            <a:fld id="{09C6AF1C-61B5-BD48-8FE8-391CD690B3CD}" type="slidenum">
              <a:rPr lang="en-US" smtClean="0"/>
              <a:t>‹#›</a:t>
            </a:fld>
            <a:endParaRPr lang="en-US"/>
          </a:p>
        </p:txBody>
      </p:sp>
    </p:spTree>
    <p:extLst>
      <p:ext uri="{BB962C8B-B14F-4D97-AF65-F5344CB8AC3E}">
        <p14:creationId xmlns:p14="http://schemas.microsoft.com/office/powerpoint/2010/main" val="2879505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79E9F3-454F-F931-4A43-6B15E435084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A7DAF7CD-5ACE-7383-5EDB-D590734AE6BB}"/>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9240A51-91B5-62F8-9A03-4DAA00143E1D}"/>
              </a:ext>
            </a:extLst>
          </p:cNvPr>
          <p:cNvSpPr>
            <a:spLocks noGrp="1"/>
          </p:cNvSpPr>
          <p:nvPr>
            <p:ph type="dt" sz="half" idx="10"/>
          </p:nvPr>
        </p:nvSpPr>
        <p:spPr/>
        <p:txBody>
          <a:bodyPr/>
          <a:lstStyle/>
          <a:p>
            <a:fld id="{5693F767-F94E-164F-B9C1-FF6BB3712F4D}" type="datetimeFigureOut">
              <a:rPr lang="en-US" smtClean="0"/>
              <a:t>3/14/23</a:t>
            </a:fld>
            <a:endParaRPr lang="en-US"/>
          </a:p>
        </p:txBody>
      </p:sp>
      <p:sp>
        <p:nvSpPr>
          <p:cNvPr id="5" name="Footer Placeholder 4">
            <a:extLst>
              <a:ext uri="{FF2B5EF4-FFF2-40B4-BE49-F238E27FC236}">
                <a16:creationId xmlns:a16="http://schemas.microsoft.com/office/drawing/2014/main" id="{85915A4C-830E-08C0-4005-B531D79786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CA63F02-DF78-5559-105E-8930643AF036}"/>
              </a:ext>
            </a:extLst>
          </p:cNvPr>
          <p:cNvSpPr>
            <a:spLocks noGrp="1"/>
          </p:cNvSpPr>
          <p:nvPr>
            <p:ph type="sldNum" sz="quarter" idx="12"/>
          </p:nvPr>
        </p:nvSpPr>
        <p:spPr/>
        <p:txBody>
          <a:bodyPr/>
          <a:lstStyle/>
          <a:p>
            <a:fld id="{09C6AF1C-61B5-BD48-8FE8-391CD690B3CD}" type="slidenum">
              <a:rPr lang="en-US" smtClean="0"/>
              <a:t>‹#›</a:t>
            </a:fld>
            <a:endParaRPr lang="en-US"/>
          </a:p>
        </p:txBody>
      </p:sp>
    </p:spTree>
    <p:extLst>
      <p:ext uri="{BB962C8B-B14F-4D97-AF65-F5344CB8AC3E}">
        <p14:creationId xmlns:p14="http://schemas.microsoft.com/office/powerpoint/2010/main" val="7852266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4A37C8-F3B4-A667-23EB-45C4CA06B88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F7A8D18-6B9E-56C0-56DE-665AD457113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BEDE054-EE5D-A17D-C36E-8E455865E16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8D4CCBD-D8AE-FDAD-12D1-38314E0E4F63}"/>
              </a:ext>
            </a:extLst>
          </p:cNvPr>
          <p:cNvSpPr>
            <a:spLocks noGrp="1"/>
          </p:cNvSpPr>
          <p:nvPr>
            <p:ph type="dt" sz="half" idx="10"/>
          </p:nvPr>
        </p:nvSpPr>
        <p:spPr/>
        <p:txBody>
          <a:bodyPr/>
          <a:lstStyle/>
          <a:p>
            <a:fld id="{5693F767-F94E-164F-B9C1-FF6BB3712F4D}" type="datetimeFigureOut">
              <a:rPr lang="en-US" smtClean="0"/>
              <a:t>3/14/23</a:t>
            </a:fld>
            <a:endParaRPr lang="en-US"/>
          </a:p>
        </p:txBody>
      </p:sp>
      <p:sp>
        <p:nvSpPr>
          <p:cNvPr id="6" name="Footer Placeholder 5">
            <a:extLst>
              <a:ext uri="{FF2B5EF4-FFF2-40B4-BE49-F238E27FC236}">
                <a16:creationId xmlns:a16="http://schemas.microsoft.com/office/drawing/2014/main" id="{02D84B5C-95F8-4F54-0915-006E779DC2B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979B33-AB21-45DA-B770-96CC01BB71F3}"/>
              </a:ext>
            </a:extLst>
          </p:cNvPr>
          <p:cNvSpPr>
            <a:spLocks noGrp="1"/>
          </p:cNvSpPr>
          <p:nvPr>
            <p:ph type="sldNum" sz="quarter" idx="12"/>
          </p:nvPr>
        </p:nvSpPr>
        <p:spPr/>
        <p:txBody>
          <a:bodyPr/>
          <a:lstStyle/>
          <a:p>
            <a:fld id="{09C6AF1C-61B5-BD48-8FE8-391CD690B3CD}" type="slidenum">
              <a:rPr lang="en-US" smtClean="0"/>
              <a:t>‹#›</a:t>
            </a:fld>
            <a:endParaRPr lang="en-US"/>
          </a:p>
        </p:txBody>
      </p:sp>
    </p:spTree>
    <p:extLst>
      <p:ext uri="{BB962C8B-B14F-4D97-AF65-F5344CB8AC3E}">
        <p14:creationId xmlns:p14="http://schemas.microsoft.com/office/powerpoint/2010/main" val="4089401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F0587-E464-7F30-A8AC-5D94CCD0EEE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BFFE23D-F5CF-83EE-F91C-5DFB6D52712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79580DE-1AB3-79AB-704C-E987F85539D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3E39A5A-1691-4BD8-2225-6FCBABE4243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05E53B8-688A-3A61-84A4-318C7CD7C1F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F1BB545-AE15-2970-4340-3BDEE54F3E6D}"/>
              </a:ext>
            </a:extLst>
          </p:cNvPr>
          <p:cNvSpPr>
            <a:spLocks noGrp="1"/>
          </p:cNvSpPr>
          <p:nvPr>
            <p:ph type="dt" sz="half" idx="10"/>
          </p:nvPr>
        </p:nvSpPr>
        <p:spPr/>
        <p:txBody>
          <a:bodyPr/>
          <a:lstStyle/>
          <a:p>
            <a:fld id="{5693F767-F94E-164F-B9C1-FF6BB3712F4D}" type="datetimeFigureOut">
              <a:rPr lang="en-US" smtClean="0"/>
              <a:t>3/14/23</a:t>
            </a:fld>
            <a:endParaRPr lang="en-US"/>
          </a:p>
        </p:txBody>
      </p:sp>
      <p:sp>
        <p:nvSpPr>
          <p:cNvPr id="8" name="Footer Placeholder 7">
            <a:extLst>
              <a:ext uri="{FF2B5EF4-FFF2-40B4-BE49-F238E27FC236}">
                <a16:creationId xmlns:a16="http://schemas.microsoft.com/office/drawing/2014/main" id="{053ECD26-E0F0-568E-1D89-8D9C93170C2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D08389B-B6D3-E44C-204C-86AF68A5CC91}"/>
              </a:ext>
            </a:extLst>
          </p:cNvPr>
          <p:cNvSpPr>
            <a:spLocks noGrp="1"/>
          </p:cNvSpPr>
          <p:nvPr>
            <p:ph type="sldNum" sz="quarter" idx="12"/>
          </p:nvPr>
        </p:nvSpPr>
        <p:spPr/>
        <p:txBody>
          <a:bodyPr/>
          <a:lstStyle/>
          <a:p>
            <a:fld id="{09C6AF1C-61B5-BD48-8FE8-391CD690B3CD}" type="slidenum">
              <a:rPr lang="en-US" smtClean="0"/>
              <a:t>‹#›</a:t>
            </a:fld>
            <a:endParaRPr lang="en-US"/>
          </a:p>
        </p:txBody>
      </p:sp>
    </p:spTree>
    <p:extLst>
      <p:ext uri="{BB962C8B-B14F-4D97-AF65-F5344CB8AC3E}">
        <p14:creationId xmlns:p14="http://schemas.microsoft.com/office/powerpoint/2010/main" val="559587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B3182-1FA7-56F6-65CD-0CCA0091EBE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86781C5-1618-8846-5438-ACAB99B4FC61}"/>
              </a:ext>
            </a:extLst>
          </p:cNvPr>
          <p:cNvSpPr>
            <a:spLocks noGrp="1"/>
          </p:cNvSpPr>
          <p:nvPr>
            <p:ph type="dt" sz="half" idx="10"/>
          </p:nvPr>
        </p:nvSpPr>
        <p:spPr/>
        <p:txBody>
          <a:bodyPr/>
          <a:lstStyle/>
          <a:p>
            <a:fld id="{5693F767-F94E-164F-B9C1-FF6BB3712F4D}" type="datetimeFigureOut">
              <a:rPr lang="en-US" smtClean="0"/>
              <a:t>3/14/23</a:t>
            </a:fld>
            <a:endParaRPr lang="en-US"/>
          </a:p>
        </p:txBody>
      </p:sp>
      <p:sp>
        <p:nvSpPr>
          <p:cNvPr id="4" name="Footer Placeholder 3">
            <a:extLst>
              <a:ext uri="{FF2B5EF4-FFF2-40B4-BE49-F238E27FC236}">
                <a16:creationId xmlns:a16="http://schemas.microsoft.com/office/drawing/2014/main" id="{BEA3DC7D-805C-747B-1D0D-260DF0240F0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892304A-DC65-DFF1-CD2B-11C176917D69}"/>
              </a:ext>
            </a:extLst>
          </p:cNvPr>
          <p:cNvSpPr>
            <a:spLocks noGrp="1"/>
          </p:cNvSpPr>
          <p:nvPr>
            <p:ph type="sldNum" sz="quarter" idx="12"/>
          </p:nvPr>
        </p:nvSpPr>
        <p:spPr/>
        <p:txBody>
          <a:bodyPr/>
          <a:lstStyle/>
          <a:p>
            <a:fld id="{09C6AF1C-61B5-BD48-8FE8-391CD690B3CD}" type="slidenum">
              <a:rPr lang="en-US" smtClean="0"/>
              <a:t>‹#›</a:t>
            </a:fld>
            <a:endParaRPr lang="en-US"/>
          </a:p>
        </p:txBody>
      </p:sp>
    </p:spTree>
    <p:extLst>
      <p:ext uri="{BB962C8B-B14F-4D97-AF65-F5344CB8AC3E}">
        <p14:creationId xmlns:p14="http://schemas.microsoft.com/office/powerpoint/2010/main" val="17696282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AA7B148-9961-1D1A-13F0-1BE21610D82C}"/>
              </a:ext>
            </a:extLst>
          </p:cNvPr>
          <p:cNvSpPr>
            <a:spLocks noGrp="1"/>
          </p:cNvSpPr>
          <p:nvPr>
            <p:ph type="dt" sz="half" idx="10"/>
          </p:nvPr>
        </p:nvSpPr>
        <p:spPr/>
        <p:txBody>
          <a:bodyPr/>
          <a:lstStyle/>
          <a:p>
            <a:fld id="{5693F767-F94E-164F-B9C1-FF6BB3712F4D}" type="datetimeFigureOut">
              <a:rPr lang="en-US" smtClean="0"/>
              <a:t>3/14/23</a:t>
            </a:fld>
            <a:endParaRPr lang="en-US"/>
          </a:p>
        </p:txBody>
      </p:sp>
      <p:sp>
        <p:nvSpPr>
          <p:cNvPr id="3" name="Footer Placeholder 2">
            <a:extLst>
              <a:ext uri="{FF2B5EF4-FFF2-40B4-BE49-F238E27FC236}">
                <a16:creationId xmlns:a16="http://schemas.microsoft.com/office/drawing/2014/main" id="{DCFF8673-67C2-99B3-253B-49A4A778A7A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35D2568-894E-1454-8C28-CD181F3F5619}"/>
              </a:ext>
            </a:extLst>
          </p:cNvPr>
          <p:cNvSpPr>
            <a:spLocks noGrp="1"/>
          </p:cNvSpPr>
          <p:nvPr>
            <p:ph type="sldNum" sz="quarter" idx="12"/>
          </p:nvPr>
        </p:nvSpPr>
        <p:spPr/>
        <p:txBody>
          <a:bodyPr/>
          <a:lstStyle/>
          <a:p>
            <a:fld id="{09C6AF1C-61B5-BD48-8FE8-391CD690B3CD}" type="slidenum">
              <a:rPr lang="en-US" smtClean="0"/>
              <a:t>‹#›</a:t>
            </a:fld>
            <a:endParaRPr lang="en-US"/>
          </a:p>
        </p:txBody>
      </p:sp>
    </p:spTree>
    <p:extLst>
      <p:ext uri="{BB962C8B-B14F-4D97-AF65-F5344CB8AC3E}">
        <p14:creationId xmlns:p14="http://schemas.microsoft.com/office/powerpoint/2010/main" val="31998458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1B059-6A6C-B92A-3B5B-D54D8B7E00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D0BF0D6-A11B-D4CB-7694-D90F911335E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899357A-C67F-BB28-E81E-8E47055737D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CA26B7F-6937-9295-80CC-40AF48BB118F}"/>
              </a:ext>
            </a:extLst>
          </p:cNvPr>
          <p:cNvSpPr>
            <a:spLocks noGrp="1"/>
          </p:cNvSpPr>
          <p:nvPr>
            <p:ph type="dt" sz="half" idx="10"/>
          </p:nvPr>
        </p:nvSpPr>
        <p:spPr/>
        <p:txBody>
          <a:bodyPr/>
          <a:lstStyle/>
          <a:p>
            <a:fld id="{5693F767-F94E-164F-B9C1-FF6BB3712F4D}" type="datetimeFigureOut">
              <a:rPr lang="en-US" smtClean="0"/>
              <a:t>3/14/23</a:t>
            </a:fld>
            <a:endParaRPr lang="en-US"/>
          </a:p>
        </p:txBody>
      </p:sp>
      <p:sp>
        <p:nvSpPr>
          <p:cNvPr id="6" name="Footer Placeholder 5">
            <a:extLst>
              <a:ext uri="{FF2B5EF4-FFF2-40B4-BE49-F238E27FC236}">
                <a16:creationId xmlns:a16="http://schemas.microsoft.com/office/drawing/2014/main" id="{0507B103-5563-FAB0-483B-B841D374AB5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D27BE6F-8A77-9772-5717-DFAB3EA09C41}"/>
              </a:ext>
            </a:extLst>
          </p:cNvPr>
          <p:cNvSpPr>
            <a:spLocks noGrp="1"/>
          </p:cNvSpPr>
          <p:nvPr>
            <p:ph type="sldNum" sz="quarter" idx="12"/>
          </p:nvPr>
        </p:nvSpPr>
        <p:spPr/>
        <p:txBody>
          <a:bodyPr/>
          <a:lstStyle/>
          <a:p>
            <a:fld id="{09C6AF1C-61B5-BD48-8FE8-391CD690B3CD}" type="slidenum">
              <a:rPr lang="en-US" smtClean="0"/>
              <a:t>‹#›</a:t>
            </a:fld>
            <a:endParaRPr lang="en-US"/>
          </a:p>
        </p:txBody>
      </p:sp>
    </p:spTree>
    <p:extLst>
      <p:ext uri="{BB962C8B-B14F-4D97-AF65-F5344CB8AC3E}">
        <p14:creationId xmlns:p14="http://schemas.microsoft.com/office/powerpoint/2010/main" val="3481806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6AAF3-96A2-3290-6BE8-CFDF801D4AC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A4F3283-5282-9599-4936-DC36F0E15D24}"/>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4CD208A-6697-A553-E5D0-E3DEDD8DCCC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211B1E4-D9FE-804A-8938-559F4CB5842C}"/>
              </a:ext>
            </a:extLst>
          </p:cNvPr>
          <p:cNvSpPr>
            <a:spLocks noGrp="1"/>
          </p:cNvSpPr>
          <p:nvPr>
            <p:ph type="dt" sz="half" idx="10"/>
          </p:nvPr>
        </p:nvSpPr>
        <p:spPr/>
        <p:txBody>
          <a:bodyPr/>
          <a:lstStyle/>
          <a:p>
            <a:fld id="{5693F767-F94E-164F-B9C1-FF6BB3712F4D}" type="datetimeFigureOut">
              <a:rPr lang="en-US" smtClean="0"/>
              <a:t>3/14/23</a:t>
            </a:fld>
            <a:endParaRPr lang="en-US"/>
          </a:p>
        </p:txBody>
      </p:sp>
      <p:sp>
        <p:nvSpPr>
          <p:cNvPr id="6" name="Footer Placeholder 5">
            <a:extLst>
              <a:ext uri="{FF2B5EF4-FFF2-40B4-BE49-F238E27FC236}">
                <a16:creationId xmlns:a16="http://schemas.microsoft.com/office/drawing/2014/main" id="{10E6B374-1CF1-04F4-901D-79D28224E65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18CF65F-72DE-2B76-63B2-F8BEFE0E1060}"/>
              </a:ext>
            </a:extLst>
          </p:cNvPr>
          <p:cNvSpPr>
            <a:spLocks noGrp="1"/>
          </p:cNvSpPr>
          <p:nvPr>
            <p:ph type="sldNum" sz="quarter" idx="12"/>
          </p:nvPr>
        </p:nvSpPr>
        <p:spPr/>
        <p:txBody>
          <a:bodyPr/>
          <a:lstStyle/>
          <a:p>
            <a:fld id="{09C6AF1C-61B5-BD48-8FE8-391CD690B3CD}" type="slidenum">
              <a:rPr lang="en-US" smtClean="0"/>
              <a:t>‹#›</a:t>
            </a:fld>
            <a:endParaRPr lang="en-US"/>
          </a:p>
        </p:txBody>
      </p:sp>
    </p:spTree>
    <p:extLst>
      <p:ext uri="{BB962C8B-B14F-4D97-AF65-F5344CB8AC3E}">
        <p14:creationId xmlns:p14="http://schemas.microsoft.com/office/powerpoint/2010/main" val="1626450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AE7A9AB-7E0D-6124-B6B5-68E2AED8B11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556B1C5-96FD-8EE8-3A48-A4F070AD889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F48CD2-A2D5-1BCE-A2F2-1DD891691F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693F767-F94E-164F-B9C1-FF6BB3712F4D}" type="datetimeFigureOut">
              <a:rPr lang="en-US" smtClean="0"/>
              <a:t>3/14/23</a:t>
            </a:fld>
            <a:endParaRPr lang="en-US"/>
          </a:p>
        </p:txBody>
      </p:sp>
      <p:sp>
        <p:nvSpPr>
          <p:cNvPr id="5" name="Footer Placeholder 4">
            <a:extLst>
              <a:ext uri="{FF2B5EF4-FFF2-40B4-BE49-F238E27FC236}">
                <a16:creationId xmlns:a16="http://schemas.microsoft.com/office/drawing/2014/main" id="{681B899F-2D87-0973-E08E-2F94799B40C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D7C644F-8AA5-109C-A48A-F3D8ECB8721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C6AF1C-61B5-BD48-8FE8-391CD690B3CD}" type="slidenum">
              <a:rPr lang="en-US" smtClean="0"/>
              <a:t>‹#›</a:t>
            </a:fld>
            <a:endParaRPr lang="en-US"/>
          </a:p>
        </p:txBody>
      </p:sp>
    </p:spTree>
    <p:extLst>
      <p:ext uri="{BB962C8B-B14F-4D97-AF65-F5344CB8AC3E}">
        <p14:creationId xmlns:p14="http://schemas.microsoft.com/office/powerpoint/2010/main" val="29291773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image" Target="../media/image11.tiff"/><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tiff"/><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0B3FCE-3870-6886-7047-4E661CDA2F39}"/>
              </a:ext>
            </a:extLst>
          </p:cNvPr>
          <p:cNvSpPr>
            <a:spLocks noGrp="1"/>
          </p:cNvSpPr>
          <p:nvPr>
            <p:ph type="ctrTitle"/>
          </p:nvPr>
        </p:nvSpPr>
        <p:spPr/>
        <p:txBody>
          <a:bodyPr/>
          <a:lstStyle/>
          <a:p>
            <a:r>
              <a:rPr lang="en-US" dirty="0">
                <a:latin typeface="Book Antiqua" panose="02040602050305030304" pitchFamily="18" charset="0"/>
              </a:rPr>
              <a:t>Euclid saves us from ignorance</a:t>
            </a:r>
          </a:p>
        </p:txBody>
      </p:sp>
      <p:sp>
        <p:nvSpPr>
          <p:cNvPr id="3" name="Subtitle 2">
            <a:extLst>
              <a:ext uri="{FF2B5EF4-FFF2-40B4-BE49-F238E27FC236}">
                <a16:creationId xmlns:a16="http://schemas.microsoft.com/office/drawing/2014/main" id="{ED454BC5-6A33-D887-FFA5-4E74C42C5F00}"/>
              </a:ext>
            </a:extLst>
          </p:cNvPr>
          <p:cNvSpPr>
            <a:spLocks noGrp="1"/>
          </p:cNvSpPr>
          <p:nvPr>
            <p:ph type="subTitle" idx="1"/>
          </p:nvPr>
        </p:nvSpPr>
        <p:spPr/>
        <p:txBody>
          <a:bodyPr>
            <a:normAutofit/>
          </a:bodyPr>
          <a:lstStyle/>
          <a:p>
            <a:r>
              <a:rPr lang="en-US" sz="3200" dirty="0" err="1">
                <a:latin typeface="Cambria" panose="02040503050406030204" pitchFamily="18" charset="0"/>
              </a:rPr>
              <a:t>Kosmos</a:t>
            </a:r>
            <a:r>
              <a:rPr lang="en-US" sz="3200" dirty="0">
                <a:latin typeface="Cambria" panose="02040503050406030204" pitchFamily="18" charset="0"/>
              </a:rPr>
              <a:t> session: March 10, 2023</a:t>
            </a:r>
          </a:p>
        </p:txBody>
      </p:sp>
    </p:spTree>
    <p:extLst>
      <p:ext uri="{BB962C8B-B14F-4D97-AF65-F5344CB8AC3E}">
        <p14:creationId xmlns:p14="http://schemas.microsoft.com/office/powerpoint/2010/main" val="25475377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79696D-8CB5-2EC1-185F-AAE561271C9F}"/>
              </a:ext>
            </a:extLst>
          </p:cNvPr>
          <p:cNvSpPr>
            <a:spLocks noGrp="1"/>
          </p:cNvSpPr>
          <p:nvPr>
            <p:ph type="title"/>
          </p:nvPr>
        </p:nvSpPr>
        <p:spPr/>
        <p:txBody>
          <a:bodyPr/>
          <a:lstStyle/>
          <a:p>
            <a:pPr algn="ctr"/>
            <a:r>
              <a:rPr lang="en-US" dirty="0">
                <a:latin typeface="Book Antiqua" panose="02040602050305030304" pitchFamily="18" charset="0"/>
              </a:rPr>
              <a:t>Definition 15</a:t>
            </a:r>
          </a:p>
        </p:txBody>
      </p:sp>
      <p:sp>
        <p:nvSpPr>
          <p:cNvPr id="3" name="Content Placeholder 2">
            <a:extLst>
              <a:ext uri="{FF2B5EF4-FFF2-40B4-BE49-F238E27FC236}">
                <a16:creationId xmlns:a16="http://schemas.microsoft.com/office/drawing/2014/main" id="{7B96CDC5-C555-5A3D-B608-7F9872AE1400}"/>
              </a:ext>
            </a:extLst>
          </p:cNvPr>
          <p:cNvSpPr>
            <a:spLocks noGrp="1"/>
          </p:cNvSpPr>
          <p:nvPr>
            <p:ph idx="1"/>
          </p:nvPr>
        </p:nvSpPr>
        <p:spPr/>
        <p:txBody>
          <a:bodyPr>
            <a:normAutofit/>
          </a:bodyPr>
          <a:lstStyle/>
          <a:p>
            <a:r>
              <a:rPr lang="el-GR" dirty="0" err="1">
                <a:effectLst/>
                <a:latin typeface="Times New Roman" panose="02020603050405020304" pitchFamily="18" charset="0"/>
                <a:cs typeface="Times New Roman" panose="02020603050405020304" pitchFamily="18" charset="0"/>
              </a:rPr>
              <a:t>ιε</a:t>
            </a:r>
            <a:r>
              <a:rPr lang="el-GR" dirty="0">
                <a:effectLst/>
                <a:latin typeface="Times New Roman" panose="02020603050405020304" pitchFamily="18" charset="0"/>
                <a:cs typeface="Times New Roman" panose="02020603050405020304" pitchFamily="18" charset="0"/>
              </a:rPr>
              <a:t> ́  </a:t>
            </a:r>
            <a:r>
              <a:rPr lang="el-GR" dirty="0" err="1">
                <a:effectLst/>
                <a:latin typeface="Times New Roman" panose="02020603050405020304" pitchFamily="18" charset="0"/>
                <a:cs typeface="Times New Roman" panose="02020603050405020304" pitchFamily="18" charset="0"/>
              </a:rPr>
              <a:t>Κύκλος</a:t>
            </a:r>
            <a:r>
              <a:rPr lang="el-GR" dirty="0">
                <a:effectLst/>
                <a:latin typeface="Times New Roman" panose="02020603050405020304" pitchFamily="18" charset="0"/>
                <a:cs typeface="Times New Roman" panose="02020603050405020304" pitchFamily="18" charset="0"/>
              </a:rPr>
              <a:t> </a:t>
            </a:r>
            <a:r>
              <a:rPr lang="el-GR" dirty="0" err="1">
                <a:latin typeface="Times New Roman" panose="02020603050405020304" pitchFamily="18" charset="0"/>
                <a:cs typeface="Times New Roman" panose="02020603050405020304" pitchFamily="18" charset="0"/>
              </a:rPr>
              <a:t>ἐ</a:t>
            </a:r>
            <a:r>
              <a:rPr lang="el-GR" dirty="0" err="1">
                <a:effectLst/>
                <a:latin typeface="Times New Roman" panose="02020603050405020304" pitchFamily="18" charset="0"/>
                <a:cs typeface="Times New Roman" panose="02020603050405020304" pitchFamily="18" charset="0"/>
              </a:rPr>
              <a:t>στὶ</a:t>
            </a:r>
            <a:r>
              <a:rPr lang="en-US"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σχῆμα</a:t>
            </a:r>
            <a:r>
              <a:rPr lang="el-GR"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ἐπίπεδον</a:t>
            </a:r>
            <a:r>
              <a:rPr lang="el-GR"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ὑπὸ</a:t>
            </a:r>
            <a:r>
              <a:rPr lang="en-US"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μιᾶς</a:t>
            </a:r>
            <a:r>
              <a:rPr lang="el-GR"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γραμμῆς</a:t>
            </a:r>
            <a:r>
              <a:rPr lang="el-GR"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περιεχόμενον</a:t>
            </a:r>
            <a:r>
              <a:rPr lang="el-GR"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ἣ</a:t>
            </a:r>
            <a:r>
              <a:rPr lang="en-US"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καλεῖται</a:t>
            </a:r>
            <a:r>
              <a:rPr lang="el-GR"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περιφέρεια</a:t>
            </a:r>
            <a:r>
              <a:rPr lang="el-GR"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πρὸς</a:t>
            </a:r>
            <a:r>
              <a:rPr lang="el-GR"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ἣν</a:t>
            </a:r>
            <a:r>
              <a:rPr lang="el-GR"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ἀφ</a:t>
            </a:r>
            <a:r>
              <a:rPr lang="el-GR" dirty="0">
                <a:effectLst/>
                <a:latin typeface="Times New Roman" panose="02020603050405020304" pitchFamily="18" charset="0"/>
                <a:cs typeface="Times New Roman" panose="02020603050405020304" pitchFamily="18" charset="0"/>
              </a:rPr>
              <a:t>᾽</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ἑ</a:t>
            </a:r>
            <a:r>
              <a:rPr lang="el-GR" dirty="0" err="1">
                <a:effectLst/>
                <a:latin typeface="Times New Roman" panose="02020603050405020304" pitchFamily="18" charset="0"/>
                <a:cs typeface="Times New Roman" panose="02020603050405020304" pitchFamily="18" charset="0"/>
              </a:rPr>
              <a:t>νὸς</a:t>
            </a:r>
            <a:r>
              <a:rPr lang="el-GR"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σημείου</a:t>
            </a:r>
            <a:r>
              <a:rPr lang="el-GR"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τῶν</a:t>
            </a:r>
            <a:r>
              <a:rPr lang="el-GR"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ἐντὸς</a:t>
            </a:r>
            <a:r>
              <a:rPr lang="el-GR"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τοῦ</a:t>
            </a:r>
            <a:r>
              <a:rPr lang="en-US"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σχήματος</a:t>
            </a:r>
            <a:r>
              <a:rPr lang="el-GR"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κειμένων</a:t>
            </a:r>
            <a:r>
              <a:rPr lang="el-GR"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πᾶσαι</a:t>
            </a:r>
            <a:r>
              <a:rPr lang="el-GR"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αἱ</a:t>
            </a:r>
            <a:r>
              <a:rPr lang="en-US"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προσπίπτουσαι</a:t>
            </a:r>
            <a:r>
              <a:rPr lang="el-GR"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εὐθεῖαι</a:t>
            </a:r>
            <a:r>
              <a:rPr lang="el-GR"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πρὸς</a:t>
            </a:r>
            <a:r>
              <a:rPr lang="el-GR"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τὴν</a:t>
            </a:r>
            <a:r>
              <a:rPr lang="el-GR"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τοῦ</a:t>
            </a:r>
            <a:r>
              <a:rPr lang="en-US"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κύκλου</a:t>
            </a:r>
            <a:r>
              <a:rPr lang="el-GR"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περιφέρειαν</a:t>
            </a:r>
            <a:r>
              <a:rPr lang="el-GR"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ἴσαι</a:t>
            </a:r>
            <a:r>
              <a:rPr lang="el-GR"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ἀλλήλαις</a:t>
            </a:r>
            <a:r>
              <a:rPr lang="el-GR"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εἰσίν</a:t>
            </a:r>
            <a:r>
              <a:rPr lang="el-GR" dirty="0">
                <a:effectLst/>
                <a:latin typeface="Times New Roman" panose="02020603050405020304" pitchFamily="18" charset="0"/>
                <a:cs typeface="Times New Roman" panose="02020603050405020304" pitchFamily="18" charset="0"/>
              </a:rPr>
              <a:t>. </a:t>
            </a:r>
          </a:p>
          <a:p>
            <a:endParaRPr lang="en-US" dirty="0">
              <a:latin typeface="Times New Roman" panose="02020603050405020304" pitchFamily="18" charset="0"/>
              <a:cs typeface="Times New Roman" panose="02020603050405020304" pitchFamily="18" charset="0"/>
            </a:endParaRPr>
          </a:p>
          <a:p>
            <a:r>
              <a:rPr lang="en-US" dirty="0">
                <a:effectLst/>
                <a:latin typeface="Times New Roman" panose="02020603050405020304" pitchFamily="18" charset="0"/>
                <a:cs typeface="Times New Roman" panose="02020603050405020304" pitchFamily="18" charset="0"/>
              </a:rPr>
              <a:t>15  A circle is a plane figure contained by a single line [which is called a circumference], (such that) all of the straight-lines radiating [towards the circumference] from a single point lying inside the figure are equal to one another. </a:t>
            </a:r>
          </a:p>
          <a:p>
            <a:endParaRPr lang="en-US"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92714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58076-80B8-8E8A-E528-330616FFBDCC}"/>
              </a:ext>
            </a:extLst>
          </p:cNvPr>
          <p:cNvSpPr>
            <a:spLocks noGrp="1"/>
          </p:cNvSpPr>
          <p:nvPr>
            <p:ph type="title"/>
          </p:nvPr>
        </p:nvSpPr>
        <p:spPr/>
        <p:txBody>
          <a:bodyPr/>
          <a:lstStyle/>
          <a:p>
            <a:pPr algn="ctr"/>
            <a:r>
              <a:rPr lang="el-GR" sz="4400" dirty="0" err="1">
                <a:effectLst/>
                <a:latin typeface="Times New Roman" panose="02020603050405020304" pitchFamily="18" charset="0"/>
                <a:cs typeface="Times New Roman" panose="02020603050405020304" pitchFamily="18" charset="0"/>
              </a:rPr>
              <a:t>Αἰτήματα</a:t>
            </a:r>
            <a:r>
              <a:rPr lang="el-GR" sz="4400" dirty="0">
                <a:effectLst/>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(postulates)</a:t>
            </a:r>
          </a:p>
        </p:txBody>
      </p:sp>
      <p:sp>
        <p:nvSpPr>
          <p:cNvPr id="3" name="Content Placeholder 2">
            <a:extLst>
              <a:ext uri="{FF2B5EF4-FFF2-40B4-BE49-F238E27FC236}">
                <a16:creationId xmlns:a16="http://schemas.microsoft.com/office/drawing/2014/main" id="{BEB5B949-A978-91D1-AB8C-61C731D3CD4B}"/>
              </a:ext>
            </a:extLst>
          </p:cNvPr>
          <p:cNvSpPr>
            <a:spLocks noGrp="1"/>
          </p:cNvSpPr>
          <p:nvPr>
            <p:ph idx="1"/>
          </p:nvPr>
        </p:nvSpPr>
        <p:spPr/>
        <p:txBody>
          <a:bodyPr>
            <a:normAutofit/>
          </a:bodyPr>
          <a:lstStyle/>
          <a:p>
            <a:pPr marL="0" indent="0">
              <a:buNone/>
            </a:pPr>
            <a:r>
              <a:rPr lang="el-GR" sz="2600" dirty="0">
                <a:effectLst/>
                <a:latin typeface="Times New Roman" panose="02020603050405020304" pitchFamily="18" charset="0"/>
                <a:cs typeface="Times New Roman" panose="02020603050405020304" pitchFamily="18" charset="0"/>
              </a:rPr>
              <a:t>α ́  ᾽</a:t>
            </a:r>
            <a:r>
              <a:rPr lang="el-GR" sz="2600" dirty="0" err="1">
                <a:effectLst/>
                <a:latin typeface="Times New Roman" panose="02020603050405020304" pitchFamily="18" charset="0"/>
                <a:cs typeface="Times New Roman" panose="02020603050405020304" pitchFamily="18" charset="0"/>
              </a:rPr>
              <a:t>Ηιτήσθω</a:t>
            </a:r>
            <a:r>
              <a:rPr lang="el-GR" sz="2600" dirty="0">
                <a:effectLst/>
                <a:latin typeface="Times New Roman" panose="02020603050405020304" pitchFamily="18" charset="0"/>
                <a:cs typeface="Times New Roman" panose="02020603050405020304" pitchFamily="18" charset="0"/>
              </a:rPr>
              <a:t> </a:t>
            </a:r>
            <a:r>
              <a:rPr lang="el-GR" sz="2600" dirty="0" err="1">
                <a:effectLst/>
                <a:latin typeface="Times New Roman" panose="02020603050405020304" pitchFamily="18" charset="0"/>
                <a:cs typeface="Times New Roman" panose="02020603050405020304" pitchFamily="18" charset="0"/>
              </a:rPr>
              <a:t>ἀπὸ</a:t>
            </a:r>
            <a:r>
              <a:rPr lang="en-US" sz="2600" dirty="0">
                <a:effectLst/>
                <a:latin typeface="Times New Roman" panose="02020603050405020304" pitchFamily="18" charset="0"/>
                <a:cs typeface="Times New Roman" panose="02020603050405020304" pitchFamily="18" charset="0"/>
              </a:rPr>
              <a:t> </a:t>
            </a:r>
            <a:r>
              <a:rPr lang="el-GR" sz="2600" dirty="0" err="1">
                <a:effectLst/>
                <a:latin typeface="Times New Roman" panose="02020603050405020304" pitchFamily="18" charset="0"/>
                <a:cs typeface="Times New Roman" panose="02020603050405020304" pitchFamily="18" charset="0"/>
              </a:rPr>
              <a:t>παντὸς</a:t>
            </a:r>
            <a:r>
              <a:rPr lang="el-GR" sz="2600" dirty="0">
                <a:effectLst/>
                <a:latin typeface="Times New Roman" panose="02020603050405020304" pitchFamily="18" charset="0"/>
                <a:cs typeface="Times New Roman" panose="02020603050405020304" pitchFamily="18" charset="0"/>
              </a:rPr>
              <a:t> </a:t>
            </a:r>
            <a:r>
              <a:rPr lang="el-GR" sz="2600" dirty="0" err="1">
                <a:effectLst/>
                <a:latin typeface="Times New Roman" panose="02020603050405020304" pitchFamily="18" charset="0"/>
                <a:cs typeface="Times New Roman" panose="02020603050405020304" pitchFamily="18" charset="0"/>
              </a:rPr>
              <a:t>σημείου</a:t>
            </a:r>
            <a:r>
              <a:rPr lang="el-GR" sz="2600" dirty="0">
                <a:effectLst/>
                <a:latin typeface="Times New Roman" panose="02020603050405020304" pitchFamily="18" charset="0"/>
                <a:cs typeface="Times New Roman" panose="02020603050405020304" pitchFamily="18" charset="0"/>
              </a:rPr>
              <a:t> </a:t>
            </a:r>
            <a:r>
              <a:rPr lang="el-GR" sz="2600" dirty="0" err="1">
                <a:effectLst/>
                <a:latin typeface="Times New Roman" panose="02020603050405020304" pitchFamily="18" charset="0"/>
                <a:cs typeface="Times New Roman" panose="02020603050405020304" pitchFamily="18" charset="0"/>
              </a:rPr>
              <a:t>ἐπὶ</a:t>
            </a:r>
            <a:r>
              <a:rPr lang="en-US" sz="2600" dirty="0">
                <a:effectLst/>
                <a:latin typeface="Times New Roman" panose="02020603050405020304" pitchFamily="18" charset="0"/>
                <a:cs typeface="Times New Roman" panose="02020603050405020304" pitchFamily="18" charset="0"/>
              </a:rPr>
              <a:t> </a:t>
            </a:r>
            <a:r>
              <a:rPr lang="el-GR" sz="2600" dirty="0" err="1">
                <a:effectLst/>
                <a:latin typeface="Times New Roman" panose="02020603050405020304" pitchFamily="18" charset="0"/>
                <a:cs typeface="Times New Roman" panose="02020603050405020304" pitchFamily="18" charset="0"/>
              </a:rPr>
              <a:t>πᾶν</a:t>
            </a:r>
            <a:r>
              <a:rPr lang="el-GR" sz="2600" dirty="0">
                <a:effectLst/>
                <a:latin typeface="Times New Roman" panose="02020603050405020304" pitchFamily="18" charset="0"/>
                <a:cs typeface="Times New Roman" panose="02020603050405020304" pitchFamily="18" charset="0"/>
              </a:rPr>
              <a:t> </a:t>
            </a:r>
            <a:r>
              <a:rPr lang="el-GR" sz="2600" dirty="0" err="1">
                <a:effectLst/>
                <a:latin typeface="Times New Roman" panose="02020603050405020304" pitchFamily="18" charset="0"/>
                <a:cs typeface="Times New Roman" panose="02020603050405020304" pitchFamily="18" charset="0"/>
              </a:rPr>
              <a:t>σημεῖον</a:t>
            </a:r>
            <a:r>
              <a:rPr lang="el-GR" sz="2600" dirty="0">
                <a:effectLst/>
                <a:latin typeface="Times New Roman" panose="02020603050405020304" pitchFamily="18" charset="0"/>
                <a:cs typeface="Times New Roman" panose="02020603050405020304" pitchFamily="18" charset="0"/>
              </a:rPr>
              <a:t> </a:t>
            </a:r>
            <a:r>
              <a:rPr lang="el-GR" sz="2600" dirty="0" err="1">
                <a:effectLst/>
                <a:latin typeface="Times New Roman" panose="02020603050405020304" pitchFamily="18" charset="0"/>
                <a:cs typeface="Times New Roman" panose="02020603050405020304" pitchFamily="18" charset="0"/>
              </a:rPr>
              <a:t>εὐθεῖαν</a:t>
            </a:r>
            <a:r>
              <a:rPr lang="el-GR" sz="2600" dirty="0">
                <a:effectLst/>
                <a:latin typeface="Times New Roman" panose="02020603050405020304" pitchFamily="18" charset="0"/>
                <a:cs typeface="Times New Roman" panose="02020603050405020304" pitchFamily="18" charset="0"/>
              </a:rPr>
              <a:t> </a:t>
            </a:r>
            <a:r>
              <a:rPr lang="el-GR" sz="2600" dirty="0" err="1">
                <a:effectLst/>
                <a:latin typeface="Times New Roman" panose="02020603050405020304" pitchFamily="18" charset="0"/>
                <a:cs typeface="Times New Roman" panose="02020603050405020304" pitchFamily="18" charset="0"/>
              </a:rPr>
              <a:t>γραμμὴν</a:t>
            </a:r>
            <a:r>
              <a:rPr lang="el-GR" sz="2600" dirty="0">
                <a:effectLst/>
                <a:latin typeface="Times New Roman" panose="02020603050405020304" pitchFamily="18" charset="0"/>
                <a:cs typeface="Times New Roman" panose="02020603050405020304" pitchFamily="18" charset="0"/>
              </a:rPr>
              <a:t> </a:t>
            </a:r>
            <a:r>
              <a:rPr lang="el-GR" sz="2600" dirty="0" err="1">
                <a:effectLst/>
                <a:latin typeface="Times New Roman" panose="02020603050405020304" pitchFamily="18" charset="0"/>
                <a:cs typeface="Times New Roman" panose="02020603050405020304" pitchFamily="18" charset="0"/>
              </a:rPr>
              <a:t>ἀγαγεῖν</a:t>
            </a:r>
            <a:r>
              <a:rPr lang="el-GR" sz="2600" dirty="0">
                <a:effectLst/>
                <a:latin typeface="Times New Roman" panose="02020603050405020304" pitchFamily="18" charset="0"/>
                <a:cs typeface="Times New Roman" panose="02020603050405020304" pitchFamily="18" charset="0"/>
              </a:rPr>
              <a:t>. </a:t>
            </a:r>
          </a:p>
          <a:p>
            <a:pPr marL="0" indent="0">
              <a:buNone/>
            </a:pPr>
            <a:endParaRPr lang="en-US" sz="2600" dirty="0">
              <a:effectLst/>
              <a:latin typeface="Times New Roman" panose="02020603050405020304" pitchFamily="18" charset="0"/>
              <a:cs typeface="Times New Roman" panose="02020603050405020304" pitchFamily="18" charset="0"/>
            </a:endParaRPr>
          </a:p>
          <a:p>
            <a:pPr marL="0" indent="0">
              <a:buNone/>
            </a:pPr>
            <a:r>
              <a:rPr lang="en-US" sz="2600" dirty="0">
                <a:effectLst/>
                <a:latin typeface="Times New Roman" panose="02020603050405020304" pitchFamily="18" charset="0"/>
                <a:cs typeface="Times New Roman" panose="02020603050405020304" pitchFamily="18" charset="0"/>
              </a:rPr>
              <a:t>1. Let it be postulated to draw (“lead”) a straight line from any point to any point.  Thus a straightedge (unmarked ruler) is permitted.</a:t>
            </a:r>
          </a:p>
        </p:txBody>
      </p:sp>
    </p:spTree>
    <p:extLst>
      <p:ext uri="{BB962C8B-B14F-4D97-AF65-F5344CB8AC3E}">
        <p14:creationId xmlns:p14="http://schemas.microsoft.com/office/powerpoint/2010/main" val="379142259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858076-80B8-8E8A-E528-330616FFBDCC}"/>
              </a:ext>
            </a:extLst>
          </p:cNvPr>
          <p:cNvSpPr>
            <a:spLocks noGrp="1"/>
          </p:cNvSpPr>
          <p:nvPr>
            <p:ph type="title"/>
          </p:nvPr>
        </p:nvSpPr>
        <p:spPr/>
        <p:txBody>
          <a:bodyPr/>
          <a:lstStyle/>
          <a:p>
            <a:pPr algn="ctr"/>
            <a:r>
              <a:rPr lang="el-GR" sz="4400" dirty="0" err="1">
                <a:effectLst/>
                <a:latin typeface="Times New Roman" panose="02020603050405020304" pitchFamily="18" charset="0"/>
                <a:cs typeface="Times New Roman" panose="02020603050405020304" pitchFamily="18" charset="0"/>
              </a:rPr>
              <a:t>Αἰτήματα</a:t>
            </a:r>
            <a:r>
              <a:rPr lang="el-GR" sz="4400" dirty="0">
                <a:effectLst/>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(postulates)</a:t>
            </a:r>
          </a:p>
        </p:txBody>
      </p:sp>
      <p:sp>
        <p:nvSpPr>
          <p:cNvPr id="3" name="Content Placeholder 2">
            <a:extLst>
              <a:ext uri="{FF2B5EF4-FFF2-40B4-BE49-F238E27FC236}">
                <a16:creationId xmlns:a16="http://schemas.microsoft.com/office/drawing/2014/main" id="{BEB5B949-A978-91D1-AB8C-61C731D3CD4B}"/>
              </a:ext>
            </a:extLst>
          </p:cNvPr>
          <p:cNvSpPr>
            <a:spLocks noGrp="1"/>
          </p:cNvSpPr>
          <p:nvPr>
            <p:ph idx="1"/>
          </p:nvPr>
        </p:nvSpPr>
        <p:spPr/>
        <p:txBody>
          <a:bodyPr>
            <a:normAutofit/>
          </a:bodyPr>
          <a:lstStyle/>
          <a:p>
            <a:pPr marL="0" indent="0">
              <a:buNone/>
            </a:pPr>
            <a:r>
              <a:rPr lang="el-GR" sz="2600" dirty="0">
                <a:effectLst/>
                <a:latin typeface="Times New Roman" panose="02020603050405020304" pitchFamily="18" charset="0"/>
                <a:cs typeface="Times New Roman" panose="02020603050405020304" pitchFamily="18" charset="0"/>
              </a:rPr>
              <a:t>α ́  ᾽</a:t>
            </a:r>
            <a:r>
              <a:rPr lang="el-GR" sz="2600" dirty="0" err="1">
                <a:effectLst/>
                <a:latin typeface="Times New Roman" panose="02020603050405020304" pitchFamily="18" charset="0"/>
                <a:cs typeface="Times New Roman" panose="02020603050405020304" pitchFamily="18" charset="0"/>
              </a:rPr>
              <a:t>Ηιτήσθω</a:t>
            </a:r>
            <a:r>
              <a:rPr lang="el-GR" sz="2600" dirty="0">
                <a:effectLst/>
                <a:latin typeface="Times New Roman" panose="02020603050405020304" pitchFamily="18" charset="0"/>
                <a:cs typeface="Times New Roman" panose="02020603050405020304" pitchFamily="18" charset="0"/>
              </a:rPr>
              <a:t> </a:t>
            </a:r>
            <a:r>
              <a:rPr lang="el-GR" sz="2600" dirty="0" err="1">
                <a:effectLst/>
                <a:latin typeface="Times New Roman" panose="02020603050405020304" pitchFamily="18" charset="0"/>
                <a:cs typeface="Times New Roman" panose="02020603050405020304" pitchFamily="18" charset="0"/>
              </a:rPr>
              <a:t>ἀπὸ</a:t>
            </a:r>
            <a:r>
              <a:rPr lang="en-US" sz="2600" dirty="0">
                <a:effectLst/>
                <a:latin typeface="Times New Roman" panose="02020603050405020304" pitchFamily="18" charset="0"/>
                <a:cs typeface="Times New Roman" panose="02020603050405020304" pitchFamily="18" charset="0"/>
              </a:rPr>
              <a:t> </a:t>
            </a:r>
            <a:r>
              <a:rPr lang="el-GR" sz="2600" dirty="0" err="1">
                <a:effectLst/>
                <a:latin typeface="Times New Roman" panose="02020603050405020304" pitchFamily="18" charset="0"/>
                <a:cs typeface="Times New Roman" panose="02020603050405020304" pitchFamily="18" charset="0"/>
              </a:rPr>
              <a:t>παντὸς</a:t>
            </a:r>
            <a:r>
              <a:rPr lang="el-GR" sz="2600" dirty="0">
                <a:effectLst/>
                <a:latin typeface="Times New Roman" panose="02020603050405020304" pitchFamily="18" charset="0"/>
                <a:cs typeface="Times New Roman" panose="02020603050405020304" pitchFamily="18" charset="0"/>
              </a:rPr>
              <a:t> </a:t>
            </a:r>
            <a:r>
              <a:rPr lang="el-GR" sz="2600" dirty="0" err="1">
                <a:effectLst/>
                <a:latin typeface="Times New Roman" panose="02020603050405020304" pitchFamily="18" charset="0"/>
                <a:cs typeface="Times New Roman" panose="02020603050405020304" pitchFamily="18" charset="0"/>
              </a:rPr>
              <a:t>σημείου</a:t>
            </a:r>
            <a:r>
              <a:rPr lang="el-GR" sz="2600" dirty="0">
                <a:effectLst/>
                <a:latin typeface="Times New Roman" panose="02020603050405020304" pitchFamily="18" charset="0"/>
                <a:cs typeface="Times New Roman" panose="02020603050405020304" pitchFamily="18" charset="0"/>
              </a:rPr>
              <a:t> </a:t>
            </a:r>
            <a:r>
              <a:rPr lang="el-GR" sz="2600" dirty="0" err="1">
                <a:effectLst/>
                <a:latin typeface="Times New Roman" panose="02020603050405020304" pitchFamily="18" charset="0"/>
                <a:cs typeface="Times New Roman" panose="02020603050405020304" pitchFamily="18" charset="0"/>
              </a:rPr>
              <a:t>ἐπὶ</a:t>
            </a:r>
            <a:r>
              <a:rPr lang="en-US" sz="2600" dirty="0">
                <a:effectLst/>
                <a:latin typeface="Times New Roman" panose="02020603050405020304" pitchFamily="18" charset="0"/>
                <a:cs typeface="Times New Roman" panose="02020603050405020304" pitchFamily="18" charset="0"/>
              </a:rPr>
              <a:t> </a:t>
            </a:r>
            <a:r>
              <a:rPr lang="el-GR" sz="2600" dirty="0" err="1">
                <a:effectLst/>
                <a:latin typeface="Times New Roman" panose="02020603050405020304" pitchFamily="18" charset="0"/>
                <a:cs typeface="Times New Roman" panose="02020603050405020304" pitchFamily="18" charset="0"/>
              </a:rPr>
              <a:t>πᾶν</a:t>
            </a:r>
            <a:r>
              <a:rPr lang="el-GR" sz="2600" dirty="0">
                <a:effectLst/>
                <a:latin typeface="Times New Roman" panose="02020603050405020304" pitchFamily="18" charset="0"/>
                <a:cs typeface="Times New Roman" panose="02020603050405020304" pitchFamily="18" charset="0"/>
              </a:rPr>
              <a:t> </a:t>
            </a:r>
            <a:r>
              <a:rPr lang="el-GR" sz="2600" dirty="0" err="1">
                <a:effectLst/>
                <a:latin typeface="Times New Roman" panose="02020603050405020304" pitchFamily="18" charset="0"/>
                <a:cs typeface="Times New Roman" panose="02020603050405020304" pitchFamily="18" charset="0"/>
              </a:rPr>
              <a:t>σημεῖον</a:t>
            </a:r>
            <a:r>
              <a:rPr lang="el-GR" sz="2600" dirty="0">
                <a:effectLst/>
                <a:latin typeface="Times New Roman" panose="02020603050405020304" pitchFamily="18" charset="0"/>
                <a:cs typeface="Times New Roman" panose="02020603050405020304" pitchFamily="18" charset="0"/>
              </a:rPr>
              <a:t> </a:t>
            </a:r>
            <a:r>
              <a:rPr lang="el-GR" sz="2600" dirty="0" err="1">
                <a:effectLst/>
                <a:latin typeface="Times New Roman" panose="02020603050405020304" pitchFamily="18" charset="0"/>
                <a:cs typeface="Times New Roman" panose="02020603050405020304" pitchFamily="18" charset="0"/>
              </a:rPr>
              <a:t>εὐθεῖαν</a:t>
            </a:r>
            <a:r>
              <a:rPr lang="el-GR" sz="2600" dirty="0">
                <a:effectLst/>
                <a:latin typeface="Times New Roman" panose="02020603050405020304" pitchFamily="18" charset="0"/>
                <a:cs typeface="Times New Roman" panose="02020603050405020304" pitchFamily="18" charset="0"/>
              </a:rPr>
              <a:t> </a:t>
            </a:r>
            <a:r>
              <a:rPr lang="el-GR" sz="2600" dirty="0" err="1">
                <a:effectLst/>
                <a:latin typeface="Times New Roman" panose="02020603050405020304" pitchFamily="18" charset="0"/>
                <a:cs typeface="Times New Roman" panose="02020603050405020304" pitchFamily="18" charset="0"/>
              </a:rPr>
              <a:t>γραμμὴν</a:t>
            </a:r>
            <a:r>
              <a:rPr lang="el-GR" sz="2600" dirty="0">
                <a:effectLst/>
                <a:latin typeface="Times New Roman" panose="02020603050405020304" pitchFamily="18" charset="0"/>
                <a:cs typeface="Times New Roman" panose="02020603050405020304" pitchFamily="18" charset="0"/>
              </a:rPr>
              <a:t> </a:t>
            </a:r>
            <a:r>
              <a:rPr lang="el-GR" sz="2600" dirty="0" err="1">
                <a:effectLst/>
                <a:latin typeface="Times New Roman" panose="02020603050405020304" pitchFamily="18" charset="0"/>
                <a:cs typeface="Times New Roman" panose="02020603050405020304" pitchFamily="18" charset="0"/>
              </a:rPr>
              <a:t>ἀγαγεῖν</a:t>
            </a:r>
            <a:r>
              <a:rPr lang="el-GR" sz="2600" dirty="0">
                <a:effectLst/>
                <a:latin typeface="Times New Roman" panose="02020603050405020304" pitchFamily="18" charset="0"/>
                <a:cs typeface="Times New Roman" panose="02020603050405020304" pitchFamily="18" charset="0"/>
              </a:rPr>
              <a:t>. </a:t>
            </a:r>
          </a:p>
          <a:p>
            <a:pPr marL="0" indent="0">
              <a:buNone/>
            </a:pPr>
            <a:endParaRPr lang="en-US" sz="2600" dirty="0">
              <a:effectLst/>
              <a:latin typeface="Times New Roman" panose="02020603050405020304" pitchFamily="18" charset="0"/>
              <a:cs typeface="Times New Roman" panose="02020603050405020304" pitchFamily="18" charset="0"/>
            </a:endParaRPr>
          </a:p>
          <a:p>
            <a:pPr marL="0" indent="0">
              <a:buNone/>
            </a:pPr>
            <a:r>
              <a:rPr lang="en-US" sz="2600" dirty="0">
                <a:effectLst/>
                <a:latin typeface="Times New Roman" panose="02020603050405020304" pitchFamily="18" charset="0"/>
                <a:cs typeface="Times New Roman" panose="02020603050405020304" pitchFamily="18" charset="0"/>
              </a:rPr>
              <a:t>1. Let it be postulated to draw (“lead”) a straight line from any point to any point.  Thus a straightedge (unmarked ruler) is permitted.</a:t>
            </a:r>
          </a:p>
          <a:p>
            <a:pPr marL="0" indent="0">
              <a:buNone/>
            </a:pPr>
            <a:endParaRPr lang="en-US" sz="2600" dirty="0">
              <a:effectLst/>
              <a:latin typeface="Times New Roman" panose="02020603050405020304" pitchFamily="18" charset="0"/>
              <a:cs typeface="Times New Roman" panose="02020603050405020304" pitchFamily="18" charset="0"/>
            </a:endParaRPr>
          </a:p>
          <a:p>
            <a:pPr marL="0" indent="0">
              <a:buNone/>
            </a:pPr>
            <a:r>
              <a:rPr lang="el-GR" sz="2600" dirty="0">
                <a:effectLst/>
                <a:latin typeface="Times New Roman" panose="02020603050405020304" pitchFamily="18" charset="0"/>
                <a:cs typeface="Times New Roman" panose="02020603050405020304" pitchFamily="18" charset="0"/>
              </a:rPr>
              <a:t>γ ́  </a:t>
            </a:r>
            <a:r>
              <a:rPr lang="el-GR" sz="2600" dirty="0" err="1">
                <a:effectLst/>
                <a:latin typeface="Times New Roman" panose="02020603050405020304" pitchFamily="18" charset="0"/>
                <a:cs typeface="Times New Roman" panose="02020603050405020304" pitchFamily="18" charset="0"/>
              </a:rPr>
              <a:t>Καὶ</a:t>
            </a:r>
            <a:r>
              <a:rPr lang="en-US" sz="2600" dirty="0">
                <a:effectLst/>
                <a:latin typeface="Times New Roman" panose="02020603050405020304" pitchFamily="18" charset="0"/>
                <a:cs typeface="Times New Roman" panose="02020603050405020304" pitchFamily="18" charset="0"/>
              </a:rPr>
              <a:t> </a:t>
            </a:r>
            <a:r>
              <a:rPr lang="el-GR" sz="2600" dirty="0" err="1">
                <a:effectLst/>
                <a:latin typeface="Times New Roman" panose="02020603050405020304" pitchFamily="18" charset="0"/>
                <a:cs typeface="Times New Roman" panose="02020603050405020304" pitchFamily="18" charset="0"/>
              </a:rPr>
              <a:t>παντὶ</a:t>
            </a:r>
            <a:r>
              <a:rPr lang="en-US" sz="2600" dirty="0">
                <a:effectLst/>
                <a:latin typeface="Times New Roman" panose="02020603050405020304" pitchFamily="18" charset="0"/>
                <a:cs typeface="Times New Roman" panose="02020603050405020304" pitchFamily="18" charset="0"/>
              </a:rPr>
              <a:t> </a:t>
            </a:r>
            <a:r>
              <a:rPr lang="el-GR" sz="2600" dirty="0" err="1">
                <a:effectLst/>
                <a:latin typeface="Times New Roman" panose="02020603050405020304" pitchFamily="18" charset="0"/>
                <a:cs typeface="Times New Roman" panose="02020603050405020304" pitchFamily="18" charset="0"/>
              </a:rPr>
              <a:t>κέντρῳ</a:t>
            </a:r>
            <a:r>
              <a:rPr lang="en-US" sz="2600" dirty="0">
                <a:effectLst/>
                <a:latin typeface="Times New Roman" panose="02020603050405020304" pitchFamily="18" charset="0"/>
                <a:cs typeface="Times New Roman" panose="02020603050405020304" pitchFamily="18" charset="0"/>
              </a:rPr>
              <a:t> </a:t>
            </a:r>
            <a:r>
              <a:rPr lang="el-GR" sz="2600" dirty="0" err="1">
                <a:effectLst/>
                <a:latin typeface="Times New Roman" panose="02020603050405020304" pitchFamily="18" charset="0"/>
                <a:cs typeface="Times New Roman" panose="02020603050405020304" pitchFamily="18" charset="0"/>
              </a:rPr>
              <a:t>καὶ</a:t>
            </a:r>
            <a:r>
              <a:rPr lang="en-US" sz="2600" dirty="0">
                <a:effectLst/>
                <a:latin typeface="Times New Roman" panose="02020603050405020304" pitchFamily="18" charset="0"/>
                <a:cs typeface="Times New Roman" panose="02020603050405020304" pitchFamily="18" charset="0"/>
              </a:rPr>
              <a:t> </a:t>
            </a:r>
            <a:r>
              <a:rPr lang="el-GR" sz="2600" dirty="0" err="1">
                <a:effectLst/>
                <a:latin typeface="Times New Roman" panose="02020603050405020304" pitchFamily="18" charset="0"/>
                <a:cs typeface="Times New Roman" panose="02020603050405020304" pitchFamily="18" charset="0"/>
              </a:rPr>
              <a:t>διαστήματι</a:t>
            </a:r>
            <a:r>
              <a:rPr lang="el-GR" sz="2600" dirty="0">
                <a:effectLst/>
                <a:latin typeface="Times New Roman" panose="02020603050405020304" pitchFamily="18" charset="0"/>
                <a:cs typeface="Times New Roman" panose="02020603050405020304" pitchFamily="18" charset="0"/>
              </a:rPr>
              <a:t> </a:t>
            </a:r>
            <a:r>
              <a:rPr lang="el-GR" sz="2600" dirty="0" err="1">
                <a:effectLst/>
                <a:latin typeface="Times New Roman" panose="02020603050405020304" pitchFamily="18" charset="0"/>
                <a:cs typeface="Times New Roman" panose="02020603050405020304" pitchFamily="18" charset="0"/>
              </a:rPr>
              <a:t>κύκλον</a:t>
            </a:r>
            <a:r>
              <a:rPr lang="el-GR" sz="2600" dirty="0">
                <a:effectLst/>
                <a:latin typeface="Times New Roman" panose="02020603050405020304" pitchFamily="18" charset="0"/>
                <a:cs typeface="Times New Roman" panose="02020603050405020304" pitchFamily="18" charset="0"/>
              </a:rPr>
              <a:t> </a:t>
            </a:r>
            <a:r>
              <a:rPr lang="el-GR" sz="2600" dirty="0" err="1">
                <a:effectLst/>
                <a:latin typeface="Times New Roman" panose="02020603050405020304" pitchFamily="18" charset="0"/>
                <a:cs typeface="Times New Roman" panose="02020603050405020304" pitchFamily="18" charset="0"/>
              </a:rPr>
              <a:t>γράφεσθαι</a:t>
            </a:r>
            <a:r>
              <a:rPr lang="el-GR" sz="2600" dirty="0">
                <a:effectLst/>
                <a:latin typeface="Times New Roman" panose="02020603050405020304" pitchFamily="18" charset="0"/>
                <a:cs typeface="Times New Roman" panose="02020603050405020304" pitchFamily="18" charset="0"/>
              </a:rPr>
              <a:t>. </a:t>
            </a:r>
          </a:p>
          <a:p>
            <a:pPr marL="0" indent="0">
              <a:buNone/>
            </a:pPr>
            <a:endParaRPr lang="en-US" sz="2600" dirty="0">
              <a:latin typeface="Times New Roman" panose="02020603050405020304" pitchFamily="18" charset="0"/>
              <a:cs typeface="Times New Roman" panose="02020603050405020304" pitchFamily="18" charset="0"/>
            </a:endParaRPr>
          </a:p>
          <a:p>
            <a:pPr marL="0" indent="0">
              <a:buNone/>
            </a:pPr>
            <a:r>
              <a:rPr lang="en-US" sz="2600" dirty="0">
                <a:latin typeface="Times New Roman" panose="02020603050405020304" pitchFamily="18" charset="0"/>
                <a:cs typeface="Times New Roman" panose="02020603050405020304" pitchFamily="18" charset="0"/>
              </a:rPr>
              <a:t>3. And to draw a circle with any center and radius.  Thus a pair of (collapsible) compasses is allowed.</a:t>
            </a:r>
          </a:p>
        </p:txBody>
      </p:sp>
    </p:spTree>
    <p:extLst>
      <p:ext uri="{BB962C8B-B14F-4D97-AF65-F5344CB8AC3E}">
        <p14:creationId xmlns:p14="http://schemas.microsoft.com/office/powerpoint/2010/main" val="2650650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747-A082-370C-E2F6-C2BED33E8F76}"/>
              </a:ext>
            </a:extLst>
          </p:cNvPr>
          <p:cNvSpPr>
            <a:spLocks noGrp="1"/>
          </p:cNvSpPr>
          <p:nvPr>
            <p:ph type="title"/>
          </p:nvPr>
        </p:nvSpPr>
        <p:spPr/>
        <p:txBody>
          <a:bodyPr/>
          <a:lstStyle/>
          <a:p>
            <a:pPr algn="ctr"/>
            <a:r>
              <a:rPr lang="el-GR" sz="4400" dirty="0" err="1">
                <a:effectLst/>
                <a:latin typeface="Times New Roman" panose="02020603050405020304" pitchFamily="18" charset="0"/>
                <a:cs typeface="Times New Roman" panose="02020603050405020304" pitchFamily="18" charset="0"/>
              </a:rPr>
              <a:t>Κοιναὶ</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ἔ</a:t>
            </a:r>
            <a:r>
              <a:rPr lang="el-GR" sz="4400" dirty="0" err="1">
                <a:effectLst/>
                <a:latin typeface="Times New Roman" panose="02020603050405020304" pitchFamily="18" charset="0"/>
                <a:cs typeface="Times New Roman" panose="02020603050405020304" pitchFamily="18" charset="0"/>
              </a:rPr>
              <a:t>ννοιαι</a:t>
            </a:r>
            <a:r>
              <a:rPr lang="el-GR" sz="4400" dirty="0">
                <a:effectLst/>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ommon notions)</a:t>
            </a:r>
          </a:p>
        </p:txBody>
      </p:sp>
      <p:sp>
        <p:nvSpPr>
          <p:cNvPr id="3" name="Content Placeholder 2">
            <a:extLst>
              <a:ext uri="{FF2B5EF4-FFF2-40B4-BE49-F238E27FC236}">
                <a16:creationId xmlns:a16="http://schemas.microsoft.com/office/drawing/2014/main" id="{1B6111D6-24D0-3AAB-739D-36D5D26DD798}"/>
              </a:ext>
            </a:extLst>
          </p:cNvPr>
          <p:cNvSpPr>
            <a:spLocks noGrp="1"/>
          </p:cNvSpPr>
          <p:nvPr>
            <p:ph idx="1"/>
          </p:nvPr>
        </p:nvSpPr>
        <p:spPr/>
        <p:txBody>
          <a:bodyPr>
            <a:normAutofit/>
          </a:bodyPr>
          <a:lstStyle/>
          <a:p>
            <a:pPr marL="0" indent="0">
              <a:buNone/>
            </a:pPr>
            <a:r>
              <a:rPr lang="el-GR" dirty="0">
                <a:effectLst/>
                <a:latin typeface="Times New Roman" panose="02020603050405020304" pitchFamily="18" charset="0"/>
                <a:cs typeface="Times New Roman" panose="02020603050405020304" pitchFamily="18" charset="0"/>
              </a:rPr>
              <a:t>α ́  </a:t>
            </a:r>
            <a:r>
              <a:rPr lang="el-GR" dirty="0" err="1">
                <a:effectLst/>
                <a:latin typeface="Times New Roman" panose="02020603050405020304" pitchFamily="18" charset="0"/>
                <a:cs typeface="Times New Roman" panose="02020603050405020304" pitchFamily="18" charset="0"/>
              </a:rPr>
              <a:t>Τὰ</a:t>
            </a:r>
            <a:r>
              <a:rPr lang="en-US"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τῷ</a:t>
            </a:r>
            <a:r>
              <a:rPr lang="en-US"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αὐτῷ</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ἴ</a:t>
            </a:r>
            <a:r>
              <a:rPr lang="el-GR" dirty="0">
                <a:effectLst/>
                <a:latin typeface="Times New Roman" panose="02020603050405020304" pitchFamily="18" charset="0"/>
                <a:cs typeface="Times New Roman" panose="02020603050405020304" pitchFamily="18" charset="0"/>
              </a:rPr>
              <a:t>σα </a:t>
            </a:r>
            <a:r>
              <a:rPr lang="el-GR" dirty="0" err="1">
                <a:effectLst/>
                <a:latin typeface="Times New Roman" panose="02020603050405020304" pitchFamily="18" charset="0"/>
                <a:cs typeface="Times New Roman" panose="02020603050405020304" pitchFamily="18" charset="0"/>
              </a:rPr>
              <a:t>καὶ</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ἀ</a:t>
            </a:r>
            <a:r>
              <a:rPr lang="el-GR" dirty="0" err="1">
                <a:effectLst/>
                <a:latin typeface="Times New Roman" panose="02020603050405020304" pitchFamily="18" charset="0"/>
                <a:cs typeface="Times New Roman" panose="02020603050405020304" pitchFamily="18" charset="0"/>
              </a:rPr>
              <a:t>λλήλοις</a:t>
            </a:r>
            <a:r>
              <a:rPr lang="el-GR"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ἐστὶν</a:t>
            </a:r>
            <a:r>
              <a:rPr lang="el-GR"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ἴσα</a:t>
            </a:r>
            <a:r>
              <a:rPr lang="el-GR" dirty="0">
                <a:effectLst/>
                <a:latin typeface="Times New Roman" panose="02020603050405020304" pitchFamily="18" charset="0"/>
                <a:cs typeface="Times New Roman" panose="02020603050405020304" pitchFamily="18" charset="0"/>
              </a:rPr>
              <a:t>. </a:t>
            </a:r>
            <a:endParaRPr lang="en-US" dirty="0">
              <a:effectLst/>
              <a:latin typeface="Times New Roman" panose="02020603050405020304" pitchFamily="18" charset="0"/>
              <a:cs typeface="Times New Roman" panose="02020603050405020304" pitchFamily="18" charset="0"/>
            </a:endParaRP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effectLst/>
                <a:latin typeface="Times New Roman" panose="02020603050405020304" pitchFamily="18" charset="0"/>
                <a:cs typeface="Times New Roman" panose="02020603050405020304" pitchFamily="18" charset="0"/>
              </a:rPr>
              <a:t>1. Things equal to the same thing are also equal to each other.</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effectLst/>
                <a:latin typeface="Times New Roman" panose="02020603050405020304" pitchFamily="18" charset="0"/>
                <a:cs typeface="Times New Roman" panose="02020603050405020304" pitchFamily="18" charset="0"/>
              </a:rPr>
              <a:t>If a = c and if b = c, then a = b.  (The “same thing” is c)</a:t>
            </a:r>
          </a:p>
          <a:p>
            <a:pPr marL="0" indent="0">
              <a:buNone/>
            </a:pPr>
            <a:endParaRPr lang="el-GR"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0473259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CC747-A082-370C-E2F6-C2BED33E8F76}"/>
              </a:ext>
            </a:extLst>
          </p:cNvPr>
          <p:cNvSpPr>
            <a:spLocks noGrp="1"/>
          </p:cNvSpPr>
          <p:nvPr>
            <p:ph type="title"/>
          </p:nvPr>
        </p:nvSpPr>
        <p:spPr/>
        <p:txBody>
          <a:bodyPr/>
          <a:lstStyle/>
          <a:p>
            <a:pPr algn="ctr"/>
            <a:r>
              <a:rPr lang="el-GR" sz="4400" dirty="0" err="1">
                <a:effectLst/>
                <a:latin typeface="Times New Roman" panose="02020603050405020304" pitchFamily="18" charset="0"/>
                <a:cs typeface="Times New Roman" panose="02020603050405020304" pitchFamily="18" charset="0"/>
              </a:rPr>
              <a:t>Κοιναὶ</a:t>
            </a:r>
            <a:r>
              <a:rPr lang="en-US" sz="4400" dirty="0">
                <a:effectLst/>
                <a:latin typeface="Times New Roman" panose="02020603050405020304" pitchFamily="18" charset="0"/>
                <a:cs typeface="Times New Roman" panose="02020603050405020304" pitchFamily="18" charset="0"/>
              </a:rPr>
              <a:t> </a:t>
            </a:r>
            <a:r>
              <a:rPr lang="en-US" sz="4400" dirty="0" err="1">
                <a:effectLst/>
                <a:latin typeface="Times New Roman" panose="02020603050405020304" pitchFamily="18" charset="0"/>
                <a:cs typeface="Times New Roman" panose="02020603050405020304" pitchFamily="18" charset="0"/>
              </a:rPr>
              <a:t>ἔ</a:t>
            </a:r>
            <a:r>
              <a:rPr lang="el-GR" sz="4400" dirty="0" err="1">
                <a:effectLst/>
                <a:latin typeface="Times New Roman" panose="02020603050405020304" pitchFamily="18" charset="0"/>
                <a:cs typeface="Times New Roman" panose="02020603050405020304" pitchFamily="18" charset="0"/>
              </a:rPr>
              <a:t>ννοιαι</a:t>
            </a:r>
            <a:r>
              <a:rPr lang="el-GR" sz="4400" dirty="0">
                <a:effectLst/>
                <a:latin typeface="Times New Roman" panose="02020603050405020304" pitchFamily="18" charset="0"/>
                <a:cs typeface="Times New Roman" panose="02020603050405020304" pitchFamily="18" charset="0"/>
              </a:rPr>
              <a:t> </a:t>
            </a:r>
            <a:r>
              <a:rPr lang="en-US" sz="4400" dirty="0">
                <a:latin typeface="Times New Roman" panose="02020603050405020304" pitchFamily="18" charset="0"/>
                <a:cs typeface="Times New Roman" panose="02020603050405020304" pitchFamily="18" charset="0"/>
              </a:rPr>
              <a:t>(c</a:t>
            </a:r>
            <a:r>
              <a:rPr lang="en-US" dirty="0">
                <a:latin typeface="Times New Roman" panose="02020603050405020304" pitchFamily="18" charset="0"/>
                <a:cs typeface="Times New Roman" panose="02020603050405020304" pitchFamily="18" charset="0"/>
              </a:rPr>
              <a:t>ommon notions)</a:t>
            </a:r>
          </a:p>
        </p:txBody>
      </p:sp>
      <p:sp>
        <p:nvSpPr>
          <p:cNvPr id="3" name="Content Placeholder 2">
            <a:extLst>
              <a:ext uri="{FF2B5EF4-FFF2-40B4-BE49-F238E27FC236}">
                <a16:creationId xmlns:a16="http://schemas.microsoft.com/office/drawing/2014/main" id="{1B6111D6-24D0-3AAB-739D-36D5D26DD798}"/>
              </a:ext>
            </a:extLst>
          </p:cNvPr>
          <p:cNvSpPr>
            <a:spLocks noGrp="1"/>
          </p:cNvSpPr>
          <p:nvPr>
            <p:ph idx="1"/>
          </p:nvPr>
        </p:nvSpPr>
        <p:spPr/>
        <p:txBody>
          <a:bodyPr>
            <a:normAutofit/>
          </a:bodyPr>
          <a:lstStyle/>
          <a:p>
            <a:pPr marL="0" indent="0">
              <a:buNone/>
            </a:pPr>
            <a:r>
              <a:rPr lang="el-GR" dirty="0">
                <a:effectLst/>
                <a:latin typeface="Times New Roman" panose="02020603050405020304" pitchFamily="18" charset="0"/>
                <a:cs typeface="Times New Roman" panose="02020603050405020304" pitchFamily="18" charset="0"/>
              </a:rPr>
              <a:t>β ́  </a:t>
            </a:r>
            <a:r>
              <a:rPr lang="el-GR" dirty="0" err="1">
                <a:effectLst/>
                <a:latin typeface="Times New Roman" panose="02020603050405020304" pitchFamily="18" charset="0"/>
                <a:cs typeface="Times New Roman" panose="02020603050405020304" pitchFamily="18" charset="0"/>
              </a:rPr>
              <a:t>Καὶ</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ἐὰ</a:t>
            </a:r>
            <a:r>
              <a:rPr lang="el-GR" dirty="0">
                <a:effectLst/>
                <a:latin typeface="Times New Roman" panose="02020603050405020304" pitchFamily="18" charset="0"/>
                <a:cs typeface="Times New Roman" panose="02020603050405020304" pitchFamily="18" charset="0"/>
              </a:rPr>
              <a:t>ν </a:t>
            </a:r>
            <a:r>
              <a:rPr lang="el-GR" dirty="0" err="1">
                <a:effectLst/>
                <a:latin typeface="Times New Roman" panose="02020603050405020304" pitchFamily="18" charset="0"/>
                <a:cs typeface="Times New Roman" panose="02020603050405020304" pitchFamily="18" charset="0"/>
              </a:rPr>
              <a:t>ἴσοις</a:t>
            </a:r>
            <a:r>
              <a:rPr lang="el-GR"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ἴσα</a:t>
            </a:r>
            <a:r>
              <a:rPr lang="el-GR"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προστεθῇ</a:t>
            </a:r>
            <a:r>
              <a:rPr lang="en-US"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τὰ</a:t>
            </a:r>
            <a:r>
              <a:rPr lang="en-US" dirty="0">
                <a:effectLst/>
                <a:latin typeface="Times New Roman" panose="02020603050405020304" pitchFamily="18" charset="0"/>
                <a:cs typeface="Times New Roman" panose="02020603050405020304" pitchFamily="18" charset="0"/>
              </a:rPr>
              <a:t> </a:t>
            </a:r>
            <a:r>
              <a:rPr lang="en-US" dirty="0" err="1">
                <a:effectLst/>
                <a:latin typeface="Times New Roman" panose="02020603050405020304" pitchFamily="18" charset="0"/>
                <a:cs typeface="Times New Roman" panose="02020603050405020304" pitchFamily="18" charset="0"/>
              </a:rPr>
              <a:t>ὅ</a:t>
            </a:r>
            <a:r>
              <a:rPr lang="el-GR" dirty="0">
                <a:effectLst/>
                <a:latin typeface="Times New Roman" panose="02020603050405020304" pitchFamily="18" charset="0"/>
                <a:cs typeface="Times New Roman" panose="02020603050405020304" pitchFamily="18" charset="0"/>
              </a:rPr>
              <a:t>λα </a:t>
            </a:r>
            <a:r>
              <a:rPr lang="el-GR" dirty="0" err="1">
                <a:effectLst/>
                <a:latin typeface="Times New Roman" panose="02020603050405020304" pitchFamily="18" charset="0"/>
                <a:cs typeface="Times New Roman" panose="02020603050405020304" pitchFamily="18" charset="0"/>
              </a:rPr>
              <a:t>ἐστὶν</a:t>
            </a:r>
            <a:r>
              <a:rPr lang="el-GR"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ἴσα</a:t>
            </a:r>
            <a:r>
              <a:rPr lang="el-GR" dirty="0">
                <a:effectLst/>
                <a:latin typeface="Times New Roman" panose="02020603050405020304" pitchFamily="18" charset="0"/>
                <a:cs typeface="Times New Roman" panose="02020603050405020304" pitchFamily="18" charset="0"/>
              </a:rPr>
              <a:t>. </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2. And if equal things are added to equal things, the wholes are equal.</a:t>
            </a:r>
          </a:p>
          <a:p>
            <a:pPr marL="0" indent="0">
              <a:buNone/>
            </a:pPr>
            <a:endParaRPr lang="en-US"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If a = b, and if c = d, then a + c = b + d.</a:t>
            </a:r>
          </a:p>
        </p:txBody>
      </p:sp>
    </p:spTree>
    <p:extLst>
      <p:ext uri="{BB962C8B-B14F-4D97-AF65-F5344CB8AC3E}">
        <p14:creationId xmlns:p14="http://schemas.microsoft.com/office/powerpoint/2010/main" val="1845387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latin typeface="Cambria" panose="02040503050406030204" pitchFamily="18" charset="0"/>
              </a:rPr>
              <a:t>Euclid’s 5</a:t>
            </a:r>
            <a:r>
              <a:rPr lang="en-US" sz="3600" baseline="30000" dirty="0">
                <a:latin typeface="Cambria" panose="02040503050406030204" pitchFamily="18" charset="0"/>
              </a:rPr>
              <a:t>th</a:t>
            </a:r>
            <a:r>
              <a:rPr lang="en-US" sz="3600" dirty="0">
                <a:latin typeface="Cambria" panose="02040503050406030204" pitchFamily="18" charset="0"/>
              </a:rPr>
              <a:t> Postulate</a:t>
            </a:r>
            <a:br>
              <a:rPr lang="en-US" sz="3600" dirty="0">
                <a:latin typeface="Cambria" panose="02040503050406030204" pitchFamily="18" charset="0"/>
              </a:rPr>
            </a:br>
            <a:r>
              <a:rPr lang="en-US" sz="3600" dirty="0">
                <a:latin typeface="Cambria" panose="02040503050406030204" pitchFamily="18" charset="0"/>
              </a:rPr>
              <a:t>(</a:t>
            </a:r>
            <a:r>
              <a:rPr lang="el-GR" sz="3600" dirty="0" err="1">
                <a:latin typeface="Cambria" panose="02040503050406030204" pitchFamily="18" charset="0"/>
              </a:rPr>
              <a:t>αἴτημα</a:t>
            </a:r>
            <a:r>
              <a:rPr lang="el-GR" sz="3600" dirty="0">
                <a:latin typeface="Cambria" panose="02040503050406030204" pitchFamily="18" charset="0"/>
              </a:rPr>
              <a:t> ε</a:t>
            </a:r>
            <a:r>
              <a:rPr lang="en-US" sz="3600" dirty="0">
                <a:latin typeface="Cambria" panose="02040503050406030204" pitchFamily="18" charset="0"/>
              </a:rPr>
              <a:t>´)</a:t>
            </a:r>
          </a:p>
        </p:txBody>
      </p:sp>
      <p:sp>
        <p:nvSpPr>
          <p:cNvPr id="3" name="Content Placeholder 2"/>
          <p:cNvSpPr>
            <a:spLocks noGrp="1"/>
          </p:cNvSpPr>
          <p:nvPr>
            <p:ph idx="1"/>
          </p:nvPr>
        </p:nvSpPr>
        <p:spPr/>
        <p:txBody>
          <a:bodyPr/>
          <a:lstStyle/>
          <a:p>
            <a:pPr marL="114300" indent="0">
              <a:buNone/>
            </a:pPr>
            <a:endParaRPr lang="en-US" dirty="0"/>
          </a:p>
          <a:p>
            <a:pPr marL="114300" indent="0">
              <a:buNone/>
            </a:pPr>
            <a:r>
              <a:rPr lang="en-US" dirty="0"/>
              <a:t>5. And that if a straight-line falling across two (other) straight-lines makes internal angles on the same side (of itself whose sum is) less than two right-angles, then the two (other) straight-lines, being produced to infinity (</a:t>
            </a:r>
            <a:r>
              <a:rPr lang="el-GR" dirty="0"/>
              <a:t>ἐπ᾿ ἄπειρον </a:t>
            </a:r>
            <a:r>
              <a:rPr lang="en-US" dirty="0"/>
              <a:t>“boundless, limitless”), meet on that side (of the original straight-line) that the (sum of the internal angles) is less than two right-angles (and do not meet on the other side).‡</a:t>
            </a:r>
          </a:p>
          <a:p>
            <a:pPr marL="114300" indent="0">
              <a:buNone/>
            </a:pPr>
            <a:r>
              <a:rPr lang="en-US" dirty="0"/>
              <a:t> </a:t>
            </a:r>
          </a:p>
          <a:p>
            <a:pPr marL="114300" indent="0">
              <a:buNone/>
            </a:pPr>
            <a:endParaRPr lang="en-US" dirty="0"/>
          </a:p>
          <a:p>
            <a:pPr marL="114300" indent="0">
              <a:buNone/>
            </a:pPr>
            <a:r>
              <a:rPr lang="en-US" sz="1200" dirty="0"/>
              <a:t>‡ This postulate effectively specifies that we are dealing with the geometry of </a:t>
            </a:r>
            <a:r>
              <a:rPr lang="en-US" sz="1200" i="1" dirty="0"/>
              <a:t>flat</a:t>
            </a:r>
            <a:r>
              <a:rPr lang="en-US" sz="1200" dirty="0"/>
              <a:t>, rather than curved, space.</a:t>
            </a:r>
          </a:p>
          <a:p>
            <a:endParaRPr lang="en-US" sz="1200" dirty="0"/>
          </a:p>
        </p:txBody>
      </p:sp>
    </p:spTree>
    <p:extLst>
      <p:ext uri="{BB962C8B-B14F-4D97-AF65-F5344CB8AC3E}">
        <p14:creationId xmlns:p14="http://schemas.microsoft.com/office/powerpoint/2010/main" val="3425287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29F33-70F8-A2C2-210E-823799330886}"/>
              </a:ext>
            </a:extLst>
          </p:cNvPr>
          <p:cNvSpPr>
            <a:spLocks noGrp="1"/>
          </p:cNvSpPr>
          <p:nvPr>
            <p:ph type="title"/>
          </p:nvPr>
        </p:nvSpPr>
        <p:spPr/>
        <p:txBody>
          <a:bodyPr>
            <a:normAutofit/>
          </a:bodyPr>
          <a:lstStyle/>
          <a:p>
            <a:pPr algn="ctr"/>
            <a:r>
              <a:rPr lang="en-US" sz="4800" dirty="0" err="1">
                <a:latin typeface="Times New Roman" panose="02020603050405020304" pitchFamily="18" charset="0"/>
                <a:cs typeface="Times New Roman" panose="02020603050405020304" pitchFamily="18" charset="0"/>
              </a:rPr>
              <a:t>ἄ</a:t>
            </a:r>
            <a:r>
              <a:rPr lang="el-GR" sz="4800" dirty="0" err="1">
                <a:latin typeface="Times New Roman" panose="02020603050405020304" pitchFamily="18" charset="0"/>
                <a:cs typeface="Times New Roman" panose="02020603050405020304" pitchFamily="18" charset="0"/>
              </a:rPr>
              <a:t>πειρος</a:t>
            </a:r>
            <a:r>
              <a:rPr lang="en-US" sz="4800" dirty="0">
                <a:latin typeface="Times New Roman" panose="02020603050405020304" pitchFamily="18" charset="0"/>
                <a:cs typeface="Times New Roman" panose="02020603050405020304" pitchFamily="18" charset="0"/>
              </a:rPr>
              <a:t> and </a:t>
            </a:r>
            <a:r>
              <a:rPr lang="el-GR" sz="4800" dirty="0" err="1">
                <a:latin typeface="Times New Roman" panose="02020603050405020304" pitchFamily="18" charset="0"/>
                <a:cs typeface="Times New Roman" panose="02020603050405020304" pitchFamily="18" charset="0"/>
              </a:rPr>
              <a:t>τὸ</a:t>
            </a:r>
            <a:r>
              <a:rPr lang="el-GR" sz="4800" dirty="0">
                <a:latin typeface="Times New Roman" panose="02020603050405020304" pitchFamily="18" charset="0"/>
                <a:cs typeface="Times New Roman" panose="02020603050405020304" pitchFamily="18" charset="0"/>
              </a:rPr>
              <a:t> </a:t>
            </a:r>
            <a:r>
              <a:rPr lang="el-GR" sz="4800" dirty="0" err="1">
                <a:latin typeface="Times New Roman" panose="02020603050405020304" pitchFamily="18" charset="0"/>
                <a:cs typeface="Times New Roman" panose="02020603050405020304" pitchFamily="18" charset="0"/>
              </a:rPr>
              <a:t>ἄπειρον</a:t>
            </a:r>
            <a:r>
              <a:rPr lang="en-US" sz="4800" dirty="0">
                <a:latin typeface="Times New Roman" panose="02020603050405020304" pitchFamily="18" charset="0"/>
                <a:cs typeface="Times New Roman" panose="02020603050405020304" pitchFamily="18" charset="0"/>
              </a:rPr>
              <a:t> (outside Euclid)</a:t>
            </a:r>
          </a:p>
        </p:txBody>
      </p:sp>
      <p:sp>
        <p:nvSpPr>
          <p:cNvPr id="3" name="Content Placeholder 2">
            <a:extLst>
              <a:ext uri="{FF2B5EF4-FFF2-40B4-BE49-F238E27FC236}">
                <a16:creationId xmlns:a16="http://schemas.microsoft.com/office/drawing/2014/main" id="{068E352A-BD15-B701-ACB4-4EDA905C546D}"/>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Note that Greek </a:t>
            </a:r>
            <a:r>
              <a:rPr lang="en-US" sz="2800" dirty="0" err="1">
                <a:latin typeface="Times New Roman" panose="02020603050405020304" pitchFamily="18" charset="0"/>
                <a:cs typeface="Times New Roman" panose="02020603050405020304" pitchFamily="18" charset="0"/>
              </a:rPr>
              <a:t>ἄ</a:t>
            </a:r>
            <a:r>
              <a:rPr lang="el-GR" sz="2800" dirty="0" err="1">
                <a:latin typeface="Times New Roman" panose="02020603050405020304" pitchFamily="18" charset="0"/>
                <a:cs typeface="Times New Roman" panose="02020603050405020304" pitchFamily="18" charset="0"/>
              </a:rPr>
              <a:t>πειρος</a:t>
            </a:r>
            <a:r>
              <a:rPr lang="en-US" sz="2800" dirty="0">
                <a:latin typeface="Times New Roman" panose="02020603050405020304" pitchFamily="18" charset="0"/>
                <a:cs typeface="Times New Roman" panose="02020603050405020304" pitchFamily="18" charset="0"/>
              </a:rPr>
              <a:t> is synonymous with Latin </a:t>
            </a:r>
            <a:r>
              <a:rPr lang="en-US" sz="2800" dirty="0" err="1">
                <a:latin typeface="Times New Roman" panose="02020603050405020304" pitchFamily="18" charset="0"/>
                <a:cs typeface="Times New Roman" panose="02020603050405020304" pitchFamily="18" charset="0"/>
              </a:rPr>
              <a:t>infinitus</a:t>
            </a:r>
            <a:r>
              <a:rPr lang="en-US" sz="2800" dirty="0">
                <a:latin typeface="Times New Roman" panose="02020603050405020304" pitchFamily="18" charset="0"/>
                <a:cs typeface="Times New Roman" panose="02020603050405020304" pitchFamily="18" charset="0"/>
              </a:rPr>
              <a:t>, both with the meaning “not limited.”</a:t>
            </a: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Also I read a couple of days ago a review of a new book by author Carlo </a:t>
            </a:r>
            <a:r>
              <a:rPr lang="en-US" dirty="0" err="1">
                <a:latin typeface="Times New Roman" panose="02020603050405020304" pitchFamily="18" charset="0"/>
                <a:cs typeface="Times New Roman" panose="02020603050405020304" pitchFamily="18" charset="0"/>
              </a:rPr>
              <a:t>Rovelli</a:t>
            </a:r>
            <a:r>
              <a:rPr lang="en-US" dirty="0">
                <a:latin typeface="Times New Roman" panose="02020603050405020304" pitchFamily="18" charset="0"/>
                <a:cs typeface="Times New Roman" panose="02020603050405020304" pitchFamily="18" charset="0"/>
              </a:rPr>
              <a:t> about Anaximander and his theory of the “apeiron” (unlimited) as the first principle of nature: </a:t>
            </a:r>
            <a:r>
              <a:rPr lang="en-US" i="1" dirty="0">
                <a:latin typeface="Times New Roman" panose="02020603050405020304" pitchFamily="18" charset="0"/>
                <a:cs typeface="Times New Roman" panose="02020603050405020304" pitchFamily="18" charset="0"/>
              </a:rPr>
              <a:t>Anaximander and the nature of science</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803358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C29F33-70F8-A2C2-210E-823799330886}"/>
              </a:ext>
            </a:extLst>
          </p:cNvPr>
          <p:cNvSpPr>
            <a:spLocks noGrp="1"/>
          </p:cNvSpPr>
          <p:nvPr>
            <p:ph type="title"/>
          </p:nvPr>
        </p:nvSpPr>
        <p:spPr/>
        <p:txBody>
          <a:bodyPr>
            <a:normAutofit/>
          </a:bodyPr>
          <a:lstStyle/>
          <a:p>
            <a:pPr algn="ctr"/>
            <a:r>
              <a:rPr lang="en-US" sz="4800" dirty="0" err="1">
                <a:latin typeface="Times New Roman" panose="02020603050405020304" pitchFamily="18" charset="0"/>
                <a:cs typeface="Times New Roman" panose="02020603050405020304" pitchFamily="18" charset="0"/>
              </a:rPr>
              <a:t>ἄ</a:t>
            </a:r>
            <a:r>
              <a:rPr lang="el-GR" sz="4800" dirty="0" err="1">
                <a:latin typeface="Times New Roman" panose="02020603050405020304" pitchFamily="18" charset="0"/>
                <a:cs typeface="Times New Roman" panose="02020603050405020304" pitchFamily="18" charset="0"/>
              </a:rPr>
              <a:t>πειρος</a:t>
            </a:r>
            <a:r>
              <a:rPr lang="en-US" sz="4800" dirty="0">
                <a:latin typeface="Times New Roman" panose="02020603050405020304" pitchFamily="18" charset="0"/>
                <a:cs typeface="Times New Roman" panose="02020603050405020304" pitchFamily="18" charset="0"/>
              </a:rPr>
              <a:t> and </a:t>
            </a:r>
            <a:r>
              <a:rPr lang="el-GR" sz="4800" dirty="0" err="1">
                <a:latin typeface="Times New Roman" panose="02020603050405020304" pitchFamily="18" charset="0"/>
                <a:cs typeface="Times New Roman" panose="02020603050405020304" pitchFamily="18" charset="0"/>
              </a:rPr>
              <a:t>τὸ</a:t>
            </a:r>
            <a:r>
              <a:rPr lang="el-GR" sz="4800" dirty="0">
                <a:latin typeface="Times New Roman" panose="02020603050405020304" pitchFamily="18" charset="0"/>
                <a:cs typeface="Times New Roman" panose="02020603050405020304" pitchFamily="18" charset="0"/>
              </a:rPr>
              <a:t> </a:t>
            </a:r>
            <a:r>
              <a:rPr lang="el-GR" sz="4800" dirty="0" err="1">
                <a:latin typeface="Times New Roman" panose="02020603050405020304" pitchFamily="18" charset="0"/>
                <a:cs typeface="Times New Roman" panose="02020603050405020304" pitchFamily="18" charset="0"/>
              </a:rPr>
              <a:t>ἄπειρον</a:t>
            </a:r>
            <a:r>
              <a:rPr lang="en-US" sz="4800" dirty="0">
                <a:latin typeface="Times New Roman" panose="02020603050405020304" pitchFamily="18" charset="0"/>
                <a:cs typeface="Times New Roman" panose="02020603050405020304" pitchFamily="18" charset="0"/>
              </a:rPr>
              <a:t> (outside Euclid)</a:t>
            </a:r>
          </a:p>
        </p:txBody>
      </p:sp>
      <p:pic>
        <p:nvPicPr>
          <p:cNvPr id="4" name="Content Placeholder 3">
            <a:extLst>
              <a:ext uri="{FF2B5EF4-FFF2-40B4-BE49-F238E27FC236}">
                <a16:creationId xmlns:a16="http://schemas.microsoft.com/office/drawing/2014/main" id="{7611FD4F-FA61-D690-550C-4485BE23BB8A}"/>
              </a:ext>
            </a:extLst>
          </p:cNvPr>
          <p:cNvPicPr>
            <a:picLocks noGrp="1" noChangeAspect="1"/>
          </p:cNvPicPr>
          <p:nvPr>
            <p:ph idx="1"/>
          </p:nvPr>
        </p:nvPicPr>
        <p:blipFill>
          <a:blip r:embed="rId2"/>
          <a:stretch>
            <a:fillRect/>
          </a:stretch>
        </p:blipFill>
        <p:spPr>
          <a:xfrm>
            <a:off x="2315028" y="1825625"/>
            <a:ext cx="7561944" cy="4351338"/>
          </a:xfrm>
          <a:prstGeom prst="rect">
            <a:avLst/>
          </a:prstGeom>
        </p:spPr>
      </p:pic>
    </p:spTree>
    <p:extLst>
      <p:ext uri="{BB962C8B-B14F-4D97-AF65-F5344CB8AC3E}">
        <p14:creationId xmlns:p14="http://schemas.microsoft.com/office/powerpoint/2010/main" val="37846977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3600" dirty="0">
                <a:latin typeface="Cambria" panose="02040503050406030204" pitchFamily="18" charset="0"/>
              </a:rPr>
              <a:t>Greek number system (2</a:t>
            </a:r>
            <a:r>
              <a:rPr lang="en-US" sz="3600" baseline="30000" dirty="0">
                <a:latin typeface="Cambria" panose="02040503050406030204" pitchFamily="18" charset="0"/>
              </a:rPr>
              <a:t>nd</a:t>
            </a:r>
            <a:r>
              <a:rPr lang="en-US" sz="3600" dirty="0">
                <a:latin typeface="Cambria" panose="02040503050406030204" pitchFamily="18" charset="0"/>
              </a:rPr>
              <a:t>)</a:t>
            </a:r>
          </a:p>
        </p:txBody>
      </p:sp>
      <p:sp>
        <p:nvSpPr>
          <p:cNvPr id="3" name="Content Placeholder 2"/>
          <p:cNvSpPr>
            <a:spLocks noGrp="1"/>
          </p:cNvSpPr>
          <p:nvPr>
            <p:ph idx="1"/>
          </p:nvPr>
        </p:nvSpPr>
        <p:spPr/>
        <p:txBody>
          <a:bodyPr/>
          <a:lstStyle/>
          <a:p>
            <a:pPr marL="114300" indent="0">
              <a:buNone/>
            </a:pPr>
            <a:r>
              <a:rPr lang="en-US" dirty="0">
                <a:latin typeface="Cambria" panose="02040503050406030204" pitchFamily="18" charset="0"/>
              </a:rPr>
              <a:t>Note: there are 24 letters in the “regular” Greek alphabet; but 27 were needed to have a working system of 1-9, 10-90, and 100-900.  So three obsolete letters were kept just for mathematical purposes, even though they weren’t being used anymore for writing.</a:t>
            </a:r>
          </a:p>
        </p:txBody>
      </p:sp>
    </p:spTree>
    <p:extLst>
      <p:ext uri="{BB962C8B-B14F-4D97-AF65-F5344CB8AC3E}">
        <p14:creationId xmlns:p14="http://schemas.microsoft.com/office/powerpoint/2010/main" val="1155921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rot="21540000">
            <a:off x="1955800" y="431800"/>
            <a:ext cx="7467600" cy="3670300"/>
          </a:xfrm>
          <a:prstGeom prst="rect">
            <a:avLst/>
          </a:prstGeom>
        </p:spPr>
      </p:pic>
      <p:pic>
        <p:nvPicPr>
          <p:cNvPr id="5" name="Picture 4"/>
          <p:cNvPicPr>
            <a:picLocks noChangeAspect="1"/>
          </p:cNvPicPr>
          <p:nvPr/>
        </p:nvPicPr>
        <p:blipFill>
          <a:blip r:embed="rId3"/>
          <a:stretch>
            <a:fillRect/>
          </a:stretch>
        </p:blipFill>
        <p:spPr>
          <a:xfrm>
            <a:off x="1752600" y="4648200"/>
            <a:ext cx="8013700" cy="1663700"/>
          </a:xfrm>
          <a:prstGeom prst="rect">
            <a:avLst/>
          </a:prstGeom>
        </p:spPr>
      </p:pic>
      <p:sp>
        <p:nvSpPr>
          <p:cNvPr id="2" name="TextBox 1"/>
          <p:cNvSpPr txBox="1"/>
          <p:nvPr/>
        </p:nvSpPr>
        <p:spPr>
          <a:xfrm>
            <a:off x="1924341" y="3989918"/>
            <a:ext cx="5769743" cy="338554"/>
          </a:xfrm>
          <a:prstGeom prst="rect">
            <a:avLst/>
          </a:prstGeom>
          <a:solidFill>
            <a:schemeClr val="bg1"/>
          </a:solidFill>
        </p:spPr>
        <p:txBody>
          <a:bodyPr wrap="square" rtlCol="0">
            <a:spAutoFit/>
          </a:bodyPr>
          <a:lstStyle/>
          <a:p>
            <a:r>
              <a:rPr lang="en-US" sz="1600" dirty="0"/>
              <a:t>Heath page 32</a:t>
            </a:r>
          </a:p>
        </p:txBody>
      </p:sp>
      <p:sp>
        <p:nvSpPr>
          <p:cNvPr id="6" name="TextBox 5"/>
          <p:cNvSpPr txBox="1"/>
          <p:nvPr/>
        </p:nvSpPr>
        <p:spPr>
          <a:xfrm>
            <a:off x="1924341" y="6264813"/>
            <a:ext cx="7841960" cy="338554"/>
          </a:xfrm>
          <a:prstGeom prst="rect">
            <a:avLst/>
          </a:prstGeom>
          <a:solidFill>
            <a:schemeClr val="bg1"/>
          </a:solidFill>
        </p:spPr>
        <p:txBody>
          <a:bodyPr wrap="square" rtlCol="0">
            <a:spAutoFit/>
          </a:bodyPr>
          <a:lstStyle/>
          <a:p>
            <a:r>
              <a:rPr lang="en-US" sz="1600" dirty="0"/>
              <a:t>Heath page 37</a:t>
            </a:r>
          </a:p>
        </p:txBody>
      </p:sp>
      <p:sp>
        <p:nvSpPr>
          <p:cNvPr id="3" name="Rectangle 2">
            <a:extLst>
              <a:ext uri="{FF2B5EF4-FFF2-40B4-BE49-F238E27FC236}">
                <a16:creationId xmlns:a16="http://schemas.microsoft.com/office/drawing/2014/main" id="{3A037806-E457-374C-B5F3-AD07720A547B}"/>
              </a:ext>
            </a:extLst>
          </p:cNvPr>
          <p:cNvSpPr/>
          <p:nvPr/>
        </p:nvSpPr>
        <p:spPr>
          <a:xfrm>
            <a:off x="2750917" y="266219"/>
            <a:ext cx="787079" cy="2893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7066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4E5022-A24B-BD22-2907-01237AD82C1A}"/>
              </a:ext>
            </a:extLst>
          </p:cNvPr>
          <p:cNvSpPr>
            <a:spLocks noGrp="1"/>
          </p:cNvSpPr>
          <p:nvPr>
            <p:ph type="title"/>
          </p:nvPr>
        </p:nvSpPr>
        <p:spPr/>
        <p:txBody>
          <a:bodyPr/>
          <a:lstStyle/>
          <a:p>
            <a:pPr algn="ctr"/>
            <a:r>
              <a:rPr lang="en-US" dirty="0">
                <a:latin typeface="Book Antiqua" panose="02040602050305030304" pitchFamily="18" charset="0"/>
              </a:rPr>
              <a:t>Euclid . . .</a:t>
            </a:r>
          </a:p>
        </p:txBody>
      </p:sp>
      <p:sp>
        <p:nvSpPr>
          <p:cNvPr id="3" name="Content Placeholder 2">
            <a:extLst>
              <a:ext uri="{FF2B5EF4-FFF2-40B4-BE49-F238E27FC236}">
                <a16:creationId xmlns:a16="http://schemas.microsoft.com/office/drawing/2014/main" id="{9CA2C424-77FC-0DEA-08F2-BF4AA5E01EAC}"/>
              </a:ext>
            </a:extLst>
          </p:cNvPr>
          <p:cNvSpPr>
            <a:spLocks noGrp="1"/>
          </p:cNvSpPr>
          <p:nvPr>
            <p:ph idx="1"/>
          </p:nvPr>
        </p:nvSpPr>
        <p:spPr/>
        <p:txBody>
          <a:bodyPr>
            <a:noAutofit/>
          </a:bodyPr>
          <a:lstStyle/>
          <a:p>
            <a:pPr marL="0" indent="0">
              <a:lnSpc>
                <a:spcPct val="100000"/>
              </a:lnSpc>
              <a:buNone/>
            </a:pPr>
            <a:r>
              <a:rPr lang="en-US" dirty="0">
                <a:solidFill>
                  <a:srgbClr val="191919"/>
                </a:solidFill>
                <a:latin typeface="Cambria" panose="02040503050406030204" pitchFamily="18" charset="0"/>
              </a:rPr>
              <a:t>. . . </a:t>
            </a:r>
            <a:r>
              <a:rPr lang="en-US" dirty="0">
                <a:solidFill>
                  <a:srgbClr val="191919"/>
                </a:solidFill>
                <a:effectLst/>
                <a:latin typeface="Cambria" panose="02040503050406030204" pitchFamily="18" charset="0"/>
              </a:rPr>
              <a:t>is most to be admired for his </a:t>
            </a:r>
            <a:r>
              <a:rPr lang="en-US" i="1" dirty="0">
                <a:solidFill>
                  <a:srgbClr val="191919"/>
                </a:solidFill>
                <a:effectLst/>
                <a:latin typeface="Cambria" panose="02040503050406030204" pitchFamily="18" charset="0"/>
              </a:rPr>
              <a:t>Elements of Geometry </a:t>
            </a:r>
            <a:r>
              <a:rPr lang="en-US" dirty="0">
                <a:solidFill>
                  <a:srgbClr val="191919"/>
                </a:solidFill>
                <a:effectLst/>
                <a:latin typeface="Cambria" panose="02040503050406030204" pitchFamily="18" charset="0"/>
              </a:rPr>
              <a:t>because of the choice and arrangement of the theorems and problems made with regard to the elements. For he did not include all that he might have included, but only those theorems and problems which could fulfil the functions of elements .... If you seek to add or subtract anything, are you not unwittingly cast adrift from science and carried away toward falsehood and ignorance? </a:t>
            </a:r>
            <a:endParaRPr lang="en-US" dirty="0">
              <a:latin typeface="Cambria" panose="02040503050406030204" pitchFamily="18" charset="0"/>
            </a:endParaRPr>
          </a:p>
          <a:p>
            <a:pPr marL="0" indent="0">
              <a:lnSpc>
                <a:spcPct val="100000"/>
              </a:lnSpc>
              <a:buNone/>
            </a:pPr>
            <a:endParaRPr lang="en-US" sz="2000" dirty="0">
              <a:latin typeface="Times New Roman" panose="02020603050405020304" pitchFamily="18" charset="0"/>
              <a:cs typeface="Times New Roman" panose="02020603050405020304" pitchFamily="18" charset="0"/>
            </a:endParaRPr>
          </a:p>
          <a:p>
            <a:pPr marL="0" indent="0">
              <a:lnSpc>
                <a:spcPct val="100000"/>
              </a:lnSpc>
              <a:buNone/>
            </a:pPr>
            <a:r>
              <a:rPr lang="en-US" sz="2000" dirty="0">
                <a:latin typeface="Times New Roman" panose="02020603050405020304" pitchFamily="18" charset="0"/>
                <a:cs typeface="Times New Roman" panose="02020603050405020304" pitchFamily="18" charset="0"/>
              </a:rPr>
              <a:t>(</a:t>
            </a:r>
            <a:r>
              <a:rPr lang="en-US" sz="2000" dirty="0">
                <a:effectLst/>
                <a:latin typeface="Times New Roman" panose="02020603050405020304" pitchFamily="18" charset="0"/>
                <a:cs typeface="Times New Roman" panose="02020603050405020304" pitchFamily="18" charset="0"/>
              </a:rPr>
              <a:t>Proclus </a:t>
            </a:r>
            <a:r>
              <a:rPr lang="en-US" sz="2000" dirty="0" err="1">
                <a:effectLst/>
                <a:latin typeface="Times New Roman" panose="02020603050405020304" pitchFamily="18" charset="0"/>
                <a:cs typeface="Times New Roman" panose="02020603050405020304" pitchFamily="18" charset="0"/>
              </a:rPr>
              <a:t>Diadochus</a:t>
            </a:r>
            <a:r>
              <a:rPr lang="en-US" sz="2000" dirty="0">
                <a:solidFill>
                  <a:srgbClr val="191919"/>
                </a:solidFill>
                <a:effectLst/>
                <a:latin typeface="Times New Roman" panose="02020603050405020304" pitchFamily="18" charset="0"/>
                <a:cs typeface="Times New Roman" panose="02020603050405020304" pitchFamily="18" charset="0"/>
              </a:rPr>
              <a:t>’ </a:t>
            </a:r>
            <a:r>
              <a:rPr lang="en-US" sz="2000" i="1" dirty="0">
                <a:effectLst/>
                <a:latin typeface="Times New Roman" panose="02020603050405020304" pitchFamily="18" charset="0"/>
                <a:cs typeface="Times New Roman" panose="02020603050405020304" pitchFamily="18" charset="0"/>
              </a:rPr>
              <a:t>Commentary on </a:t>
            </a:r>
            <a:r>
              <a:rPr lang="en-US" sz="2000" dirty="0">
                <a:solidFill>
                  <a:srgbClr val="191919"/>
                </a:solidFill>
                <a:effectLst/>
                <a:latin typeface="Times New Roman" panose="02020603050405020304" pitchFamily="18" charset="0"/>
                <a:cs typeface="Times New Roman" panose="02020603050405020304" pitchFamily="18" charset="0"/>
              </a:rPr>
              <a:t>Euclid</a:t>
            </a:r>
            <a:r>
              <a:rPr lang="en-US" sz="2000" dirty="0">
                <a:solidFill>
                  <a:srgbClr val="191919"/>
                </a:solidFill>
                <a:latin typeface="Times New Roman" panose="02020603050405020304" pitchFamily="18" charset="0"/>
                <a:cs typeface="Times New Roman" panose="02020603050405020304" pitchFamily="18" charset="0"/>
              </a:rPr>
              <a:t>’s</a:t>
            </a:r>
            <a:r>
              <a:rPr lang="en-US" sz="2000" i="1" dirty="0">
                <a:effectLst/>
                <a:latin typeface="Times New Roman" panose="02020603050405020304" pitchFamily="18" charset="0"/>
                <a:cs typeface="Times New Roman" panose="02020603050405020304" pitchFamily="18" charset="0"/>
              </a:rPr>
              <a:t> Elements</a:t>
            </a:r>
            <a:r>
              <a:rPr lang="en-US" sz="2000" dirty="0">
                <a:effectLst/>
                <a:latin typeface="Times New Roman" panose="02020603050405020304" pitchFamily="18" charset="0"/>
                <a:cs typeface="Times New Roman" panose="02020603050405020304" pitchFamily="18" charset="0"/>
              </a:rPr>
              <a:t>, 5</a:t>
            </a:r>
            <a:r>
              <a:rPr lang="en-US" sz="2000" baseline="30000" dirty="0">
                <a:effectLst/>
                <a:latin typeface="Times New Roman" panose="02020603050405020304" pitchFamily="18" charset="0"/>
                <a:cs typeface="Times New Roman" panose="02020603050405020304" pitchFamily="18" charset="0"/>
              </a:rPr>
              <a:t>th</a:t>
            </a:r>
            <a:r>
              <a:rPr lang="en-US" sz="2000" dirty="0">
                <a:effectLst/>
                <a:latin typeface="Times New Roman" panose="02020603050405020304" pitchFamily="18" charset="0"/>
                <a:cs typeface="Times New Roman" panose="02020603050405020304" pitchFamily="18" charset="0"/>
              </a:rPr>
              <a:t> century CE)</a:t>
            </a:r>
            <a:endParaRPr lang="en-US"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616919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820A6-CF3B-EB80-1648-AB76D719E607}"/>
              </a:ext>
            </a:extLst>
          </p:cNvPr>
          <p:cNvSpPr>
            <a:spLocks noGrp="1"/>
          </p:cNvSpPr>
          <p:nvPr>
            <p:ph type="title"/>
          </p:nvPr>
        </p:nvSpPr>
        <p:spPr/>
        <p:txBody>
          <a:bodyPr/>
          <a:lstStyle/>
          <a:p>
            <a:pPr algn="ctr"/>
            <a:r>
              <a:rPr lang="en-US" dirty="0">
                <a:latin typeface="Book Antiqua" panose="02040602050305030304" pitchFamily="18" charset="0"/>
              </a:rPr>
              <a:t>Ending a proof 1</a:t>
            </a:r>
          </a:p>
        </p:txBody>
      </p:sp>
      <p:pic>
        <p:nvPicPr>
          <p:cNvPr id="7" name="Picture 6">
            <a:extLst>
              <a:ext uri="{FF2B5EF4-FFF2-40B4-BE49-F238E27FC236}">
                <a16:creationId xmlns:a16="http://schemas.microsoft.com/office/drawing/2014/main" id="{283A3A73-6B5D-1047-7D97-40E992F21CBF}"/>
              </a:ext>
            </a:extLst>
          </p:cNvPr>
          <p:cNvPicPr>
            <a:picLocks noChangeAspect="1"/>
          </p:cNvPicPr>
          <p:nvPr/>
        </p:nvPicPr>
        <p:blipFill>
          <a:blip r:embed="rId2"/>
          <a:stretch>
            <a:fillRect/>
          </a:stretch>
        </p:blipFill>
        <p:spPr>
          <a:xfrm>
            <a:off x="2209800" y="2183463"/>
            <a:ext cx="7772400" cy="3805534"/>
          </a:xfrm>
          <a:prstGeom prst="rect">
            <a:avLst/>
          </a:prstGeom>
        </p:spPr>
      </p:pic>
    </p:spTree>
    <p:extLst>
      <p:ext uri="{BB962C8B-B14F-4D97-AF65-F5344CB8AC3E}">
        <p14:creationId xmlns:p14="http://schemas.microsoft.com/office/powerpoint/2010/main" val="4697218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820A6-CF3B-EB80-1648-AB76D719E607}"/>
              </a:ext>
            </a:extLst>
          </p:cNvPr>
          <p:cNvSpPr>
            <a:spLocks noGrp="1"/>
          </p:cNvSpPr>
          <p:nvPr>
            <p:ph type="title"/>
          </p:nvPr>
        </p:nvSpPr>
        <p:spPr/>
        <p:txBody>
          <a:bodyPr/>
          <a:lstStyle/>
          <a:p>
            <a:pPr algn="ctr"/>
            <a:r>
              <a:rPr lang="en-US" dirty="0">
                <a:latin typeface="Book Antiqua" panose="02040602050305030304" pitchFamily="18" charset="0"/>
              </a:rPr>
              <a:t>Ending a proof 2</a:t>
            </a:r>
          </a:p>
        </p:txBody>
      </p:sp>
      <p:pic>
        <p:nvPicPr>
          <p:cNvPr id="3" name="Picture 2">
            <a:extLst>
              <a:ext uri="{FF2B5EF4-FFF2-40B4-BE49-F238E27FC236}">
                <a16:creationId xmlns:a16="http://schemas.microsoft.com/office/drawing/2014/main" id="{3C98E9A2-401B-C407-CA37-4CC45A0D94A0}"/>
              </a:ext>
            </a:extLst>
          </p:cNvPr>
          <p:cNvPicPr>
            <a:picLocks noChangeAspect="1"/>
          </p:cNvPicPr>
          <p:nvPr/>
        </p:nvPicPr>
        <p:blipFill>
          <a:blip r:embed="rId2"/>
          <a:stretch>
            <a:fillRect/>
          </a:stretch>
        </p:blipFill>
        <p:spPr>
          <a:xfrm>
            <a:off x="2209800" y="2089285"/>
            <a:ext cx="7772400" cy="4262899"/>
          </a:xfrm>
          <a:prstGeom prst="rect">
            <a:avLst/>
          </a:prstGeom>
        </p:spPr>
      </p:pic>
    </p:spTree>
    <p:extLst>
      <p:ext uri="{BB962C8B-B14F-4D97-AF65-F5344CB8AC3E}">
        <p14:creationId xmlns:p14="http://schemas.microsoft.com/office/powerpoint/2010/main" val="15661835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12E9C1-A16F-E658-3092-466731CF8A20}"/>
              </a:ext>
            </a:extLst>
          </p:cNvPr>
          <p:cNvSpPr>
            <a:spLocks noGrp="1"/>
          </p:cNvSpPr>
          <p:nvPr>
            <p:ph type="title"/>
          </p:nvPr>
        </p:nvSpPr>
        <p:spPr/>
        <p:txBody>
          <a:bodyPr>
            <a:normAutofit/>
          </a:bodyPr>
          <a:lstStyle/>
          <a:p>
            <a:pPr algn="ctr"/>
            <a:r>
              <a:rPr lang="en-US" dirty="0">
                <a:latin typeface="Book Antiqua" panose="02040602050305030304" pitchFamily="18" charset="0"/>
              </a:rPr>
              <a:t>Parts of a Proposition</a:t>
            </a:r>
            <a:br>
              <a:rPr lang="en-US" dirty="0">
                <a:latin typeface="Book Antiqua" panose="02040602050305030304" pitchFamily="18" charset="0"/>
              </a:rPr>
            </a:br>
            <a:r>
              <a:rPr lang="en-US" sz="1800" dirty="0">
                <a:solidFill>
                  <a:srgbClr val="665B44"/>
                </a:solidFill>
                <a:effectLst/>
                <a:latin typeface="Cambria" panose="02040503050406030204" pitchFamily="18" charset="0"/>
              </a:rPr>
              <a:t>(see Heath volume I, pages </a:t>
            </a:r>
            <a:r>
              <a:rPr lang="en-US" sz="1800" dirty="0" err="1">
                <a:solidFill>
                  <a:srgbClr val="665B44"/>
                </a:solidFill>
                <a:effectLst/>
                <a:latin typeface="Cambria" panose="02040503050406030204" pitchFamily="18" charset="0"/>
              </a:rPr>
              <a:t>370ff</a:t>
            </a:r>
            <a:r>
              <a:rPr lang="en-US" sz="1800" dirty="0">
                <a:solidFill>
                  <a:srgbClr val="665B44"/>
                </a:solidFill>
                <a:effectLst/>
                <a:latin typeface="Cambria" panose="02040503050406030204" pitchFamily="18" charset="0"/>
              </a:rPr>
              <a:t>.) </a:t>
            </a:r>
            <a:endParaRPr lang="en-US" dirty="0">
              <a:latin typeface="Book Antiqua" panose="02040602050305030304" pitchFamily="18" charset="0"/>
            </a:endParaRPr>
          </a:p>
        </p:txBody>
      </p:sp>
      <p:sp>
        <p:nvSpPr>
          <p:cNvPr id="3" name="Content Placeholder 2">
            <a:extLst>
              <a:ext uri="{FF2B5EF4-FFF2-40B4-BE49-F238E27FC236}">
                <a16:creationId xmlns:a16="http://schemas.microsoft.com/office/drawing/2014/main" id="{5A9CF6B6-E806-C161-8395-C3B778F85921}"/>
              </a:ext>
            </a:extLst>
          </p:cNvPr>
          <p:cNvSpPr>
            <a:spLocks noGrp="1"/>
          </p:cNvSpPr>
          <p:nvPr>
            <p:ph idx="1"/>
          </p:nvPr>
        </p:nvSpPr>
        <p:spPr/>
        <p:txBody>
          <a:bodyPr>
            <a:normAutofit/>
          </a:bodyPr>
          <a:lstStyle/>
          <a:p>
            <a:pPr marL="0" indent="0">
              <a:lnSpc>
                <a:spcPct val="150000"/>
              </a:lnSpc>
              <a:buNone/>
            </a:pPr>
            <a:r>
              <a:rPr lang="el-GR" dirty="0">
                <a:solidFill>
                  <a:srgbClr val="2D281E"/>
                </a:solidFill>
                <a:effectLst/>
                <a:latin typeface="Times New Roman" panose="02020603050405020304" pitchFamily="18" charset="0"/>
                <a:cs typeface="Times New Roman" panose="02020603050405020304" pitchFamily="18" charset="0"/>
              </a:rPr>
              <a:t>1. </a:t>
            </a:r>
            <a:r>
              <a:rPr lang="el-GR" dirty="0" err="1">
                <a:solidFill>
                  <a:srgbClr val="2D281E"/>
                </a:solidFill>
                <a:effectLst/>
                <a:latin typeface="Times New Roman" panose="02020603050405020304" pitchFamily="18" charset="0"/>
                <a:cs typeface="Times New Roman" panose="02020603050405020304" pitchFamily="18" charset="0"/>
              </a:rPr>
              <a:t>πρότασις</a:t>
            </a:r>
            <a:r>
              <a:rPr lang="en-US" dirty="0">
                <a:solidFill>
                  <a:srgbClr val="2D281E"/>
                </a:solidFill>
                <a:effectLst/>
                <a:latin typeface="Times New Roman" panose="02020603050405020304" pitchFamily="18" charset="0"/>
                <a:cs typeface="Times New Roman" panose="02020603050405020304" pitchFamily="18" charset="0"/>
              </a:rPr>
              <a:t>		</a:t>
            </a:r>
            <a:r>
              <a:rPr lang="el-GR" dirty="0">
                <a:solidFill>
                  <a:srgbClr val="2D281E"/>
                </a:solidFill>
                <a:effectLst/>
                <a:latin typeface="Times New Roman" panose="02020603050405020304" pitchFamily="18" charset="0"/>
                <a:cs typeface="Times New Roman" panose="02020603050405020304" pitchFamily="18" charset="0"/>
              </a:rPr>
              <a:t>“</a:t>
            </a:r>
            <a:r>
              <a:rPr lang="en-US" dirty="0">
                <a:solidFill>
                  <a:srgbClr val="2D281E"/>
                </a:solidFill>
                <a:effectLst/>
                <a:latin typeface="Times New Roman" panose="02020603050405020304" pitchFamily="18" charset="0"/>
                <a:cs typeface="Times New Roman" panose="02020603050405020304" pitchFamily="18" charset="0"/>
              </a:rPr>
              <a:t>enunciation” </a:t>
            </a:r>
            <a:br>
              <a:rPr lang="el-GR" dirty="0">
                <a:solidFill>
                  <a:srgbClr val="2D281E"/>
                </a:solidFill>
                <a:effectLst/>
                <a:latin typeface="Times New Roman" panose="02020603050405020304" pitchFamily="18" charset="0"/>
                <a:cs typeface="Times New Roman" panose="02020603050405020304" pitchFamily="18" charset="0"/>
              </a:rPr>
            </a:br>
            <a:r>
              <a:rPr lang="el-GR" dirty="0">
                <a:solidFill>
                  <a:srgbClr val="2D281E"/>
                </a:solidFill>
                <a:effectLst/>
                <a:latin typeface="Times New Roman" panose="02020603050405020304" pitchFamily="18" charset="0"/>
                <a:cs typeface="Times New Roman" panose="02020603050405020304" pitchFamily="18" charset="0"/>
              </a:rPr>
              <a:t>2. </a:t>
            </a:r>
            <a:r>
              <a:rPr lang="el-GR" dirty="0" err="1">
                <a:solidFill>
                  <a:srgbClr val="2D281E"/>
                </a:solidFill>
                <a:effectLst/>
                <a:latin typeface="Times New Roman" panose="02020603050405020304" pitchFamily="18" charset="0"/>
                <a:cs typeface="Times New Roman" panose="02020603050405020304" pitchFamily="18" charset="0"/>
              </a:rPr>
              <a:t>ἔκθεσις</a:t>
            </a:r>
            <a:r>
              <a:rPr lang="en-US" dirty="0">
                <a:solidFill>
                  <a:srgbClr val="2D281E"/>
                </a:solidFill>
                <a:effectLst/>
                <a:latin typeface="Times New Roman" panose="02020603050405020304" pitchFamily="18" charset="0"/>
                <a:cs typeface="Times New Roman" panose="02020603050405020304" pitchFamily="18" charset="0"/>
              </a:rPr>
              <a:t>		“setting-out”</a:t>
            </a:r>
            <a:br>
              <a:rPr lang="el-GR" dirty="0">
                <a:solidFill>
                  <a:srgbClr val="2D281E"/>
                </a:solidFill>
                <a:effectLst/>
                <a:latin typeface="Times New Roman" panose="02020603050405020304" pitchFamily="18" charset="0"/>
                <a:cs typeface="Times New Roman" panose="02020603050405020304" pitchFamily="18" charset="0"/>
              </a:rPr>
            </a:br>
            <a:r>
              <a:rPr lang="el-GR" dirty="0">
                <a:solidFill>
                  <a:srgbClr val="2D281E"/>
                </a:solidFill>
                <a:effectLst/>
                <a:latin typeface="Times New Roman" panose="02020603050405020304" pitchFamily="18" charset="0"/>
                <a:cs typeface="Times New Roman" panose="02020603050405020304" pitchFamily="18" charset="0"/>
              </a:rPr>
              <a:t>3. </a:t>
            </a:r>
            <a:r>
              <a:rPr lang="el-GR" dirty="0" err="1">
                <a:solidFill>
                  <a:srgbClr val="2D281E"/>
                </a:solidFill>
                <a:effectLst/>
                <a:latin typeface="Times New Roman" panose="02020603050405020304" pitchFamily="18" charset="0"/>
                <a:cs typeface="Times New Roman" panose="02020603050405020304" pitchFamily="18" charset="0"/>
              </a:rPr>
              <a:t>διορισμός</a:t>
            </a:r>
            <a:r>
              <a:rPr lang="en-US" dirty="0">
                <a:solidFill>
                  <a:srgbClr val="2D281E"/>
                </a:solidFill>
                <a:effectLst/>
                <a:latin typeface="Times New Roman" panose="02020603050405020304" pitchFamily="18" charset="0"/>
                <a:cs typeface="Times New Roman" panose="02020603050405020304" pitchFamily="18" charset="0"/>
              </a:rPr>
              <a:t>		“definition/specification” </a:t>
            </a:r>
            <a:br>
              <a:rPr lang="el-GR" dirty="0">
                <a:solidFill>
                  <a:srgbClr val="2D281E"/>
                </a:solidFill>
                <a:effectLst/>
                <a:latin typeface="Times New Roman" panose="02020603050405020304" pitchFamily="18" charset="0"/>
                <a:cs typeface="Times New Roman" panose="02020603050405020304" pitchFamily="18" charset="0"/>
              </a:rPr>
            </a:br>
            <a:r>
              <a:rPr lang="el-GR" dirty="0">
                <a:solidFill>
                  <a:srgbClr val="2D281E"/>
                </a:solidFill>
                <a:effectLst/>
                <a:latin typeface="Times New Roman" panose="02020603050405020304" pitchFamily="18" charset="0"/>
                <a:cs typeface="Times New Roman" panose="02020603050405020304" pitchFamily="18" charset="0"/>
              </a:rPr>
              <a:t>4. </a:t>
            </a:r>
            <a:r>
              <a:rPr lang="el-GR" dirty="0" err="1">
                <a:solidFill>
                  <a:srgbClr val="2D281E"/>
                </a:solidFill>
                <a:effectLst/>
                <a:latin typeface="Times New Roman" panose="02020603050405020304" pitchFamily="18" charset="0"/>
                <a:cs typeface="Times New Roman" panose="02020603050405020304" pitchFamily="18" charset="0"/>
              </a:rPr>
              <a:t>κατασκευη</a:t>
            </a:r>
            <a:r>
              <a:rPr lang="el-GR" dirty="0">
                <a:solidFill>
                  <a:srgbClr val="2D281E"/>
                </a:solidFill>
                <a:effectLst/>
                <a:latin typeface="Times New Roman" panose="02020603050405020304" pitchFamily="18" charset="0"/>
                <a:cs typeface="Times New Roman" panose="02020603050405020304" pitchFamily="18" charset="0"/>
              </a:rPr>
              <a:t>́ </a:t>
            </a:r>
            <a:r>
              <a:rPr lang="en-US" dirty="0">
                <a:solidFill>
                  <a:srgbClr val="2D281E"/>
                </a:solidFill>
                <a:effectLst/>
                <a:latin typeface="Times New Roman" panose="02020603050405020304" pitchFamily="18" charset="0"/>
                <a:cs typeface="Times New Roman" panose="02020603050405020304" pitchFamily="18" charset="0"/>
              </a:rPr>
              <a:t>	“construction” </a:t>
            </a:r>
          </a:p>
          <a:p>
            <a:pPr marL="0" indent="0">
              <a:lnSpc>
                <a:spcPct val="150000"/>
              </a:lnSpc>
              <a:spcBef>
                <a:spcPts val="0"/>
              </a:spcBef>
              <a:buNone/>
            </a:pPr>
            <a:r>
              <a:rPr lang="el-GR" dirty="0">
                <a:solidFill>
                  <a:srgbClr val="2D281E"/>
                </a:solidFill>
                <a:effectLst/>
                <a:latin typeface="Times New Roman" panose="02020603050405020304" pitchFamily="18" charset="0"/>
                <a:cs typeface="Times New Roman" panose="02020603050405020304" pitchFamily="18" charset="0"/>
              </a:rPr>
              <a:t>5. </a:t>
            </a:r>
            <a:r>
              <a:rPr lang="el-GR" dirty="0" err="1">
                <a:solidFill>
                  <a:srgbClr val="2D281E"/>
                </a:solidFill>
                <a:effectLst/>
                <a:latin typeface="Times New Roman" panose="02020603050405020304" pitchFamily="18" charset="0"/>
                <a:cs typeface="Times New Roman" panose="02020603050405020304" pitchFamily="18" charset="0"/>
              </a:rPr>
              <a:t>ἀπόδειξις</a:t>
            </a:r>
            <a:r>
              <a:rPr lang="en-US" dirty="0">
                <a:solidFill>
                  <a:srgbClr val="2D281E"/>
                </a:solidFill>
                <a:effectLst/>
                <a:latin typeface="Times New Roman" panose="02020603050405020304" pitchFamily="18" charset="0"/>
                <a:cs typeface="Times New Roman" panose="02020603050405020304" pitchFamily="18" charset="0"/>
              </a:rPr>
              <a:t>		“proof” </a:t>
            </a:r>
            <a:br>
              <a:rPr lang="el-GR" dirty="0">
                <a:solidFill>
                  <a:srgbClr val="2D281E"/>
                </a:solidFill>
                <a:effectLst/>
                <a:latin typeface="Times New Roman" panose="02020603050405020304" pitchFamily="18" charset="0"/>
                <a:cs typeface="Times New Roman" panose="02020603050405020304" pitchFamily="18" charset="0"/>
              </a:rPr>
            </a:br>
            <a:r>
              <a:rPr lang="el-GR" dirty="0">
                <a:solidFill>
                  <a:srgbClr val="2D281E"/>
                </a:solidFill>
                <a:effectLst/>
                <a:latin typeface="Times New Roman" panose="02020603050405020304" pitchFamily="18" charset="0"/>
                <a:cs typeface="Times New Roman" panose="02020603050405020304" pitchFamily="18" charset="0"/>
              </a:rPr>
              <a:t>6. </a:t>
            </a:r>
            <a:r>
              <a:rPr lang="el-GR" dirty="0" err="1">
                <a:solidFill>
                  <a:srgbClr val="2D281E"/>
                </a:solidFill>
                <a:effectLst/>
                <a:latin typeface="Times New Roman" panose="02020603050405020304" pitchFamily="18" charset="0"/>
                <a:cs typeface="Times New Roman" panose="02020603050405020304" pitchFamily="18" charset="0"/>
              </a:rPr>
              <a:t>συμπέρασμα</a:t>
            </a:r>
            <a:r>
              <a:rPr lang="el-GR" dirty="0">
                <a:solidFill>
                  <a:srgbClr val="2D281E"/>
                </a:solidFill>
                <a:effectLst/>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	</a:t>
            </a:r>
            <a:r>
              <a:rPr lang="en-US" dirty="0">
                <a:solidFill>
                  <a:srgbClr val="2D281E"/>
                </a:solidFill>
                <a:effectLst/>
                <a:latin typeface="Times New Roman" panose="02020603050405020304" pitchFamily="18" charset="0"/>
                <a:cs typeface="Times New Roman" panose="02020603050405020304" pitchFamily="18" charset="0"/>
              </a:rPr>
              <a:t>“conclusion” </a:t>
            </a:r>
            <a:endParaRPr lang="en-US" dirty="0">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062316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F9A6BA-944C-9E20-7BC2-0DFD55D4636F}"/>
              </a:ext>
            </a:extLst>
          </p:cNvPr>
          <p:cNvSpPr>
            <a:spLocks noGrp="1"/>
          </p:cNvSpPr>
          <p:nvPr>
            <p:ph type="title"/>
          </p:nvPr>
        </p:nvSpPr>
        <p:spPr/>
        <p:txBody>
          <a:bodyPr/>
          <a:lstStyle/>
          <a:p>
            <a:pPr algn="ctr"/>
            <a:r>
              <a:rPr lang="en-US" dirty="0">
                <a:latin typeface="Book Antiqua" panose="02040602050305030304" pitchFamily="18" charset="0"/>
              </a:rPr>
              <a:t>Proposition </a:t>
            </a:r>
            <a:r>
              <a:rPr lang="en-US" dirty="0" err="1">
                <a:latin typeface="Book Antiqua" panose="02040602050305030304" pitchFamily="18" charset="0"/>
              </a:rPr>
              <a:t>I.1</a:t>
            </a:r>
            <a:endParaRPr lang="en-US" dirty="0">
              <a:latin typeface="Book Antiqua" panose="02040602050305030304" pitchFamily="18" charset="0"/>
            </a:endParaRPr>
          </a:p>
        </p:txBody>
      </p:sp>
      <p:sp>
        <p:nvSpPr>
          <p:cNvPr id="3" name="Content Placeholder 2">
            <a:extLst>
              <a:ext uri="{FF2B5EF4-FFF2-40B4-BE49-F238E27FC236}">
                <a16:creationId xmlns:a16="http://schemas.microsoft.com/office/drawing/2014/main" id="{4E92440C-105E-15AB-17E3-ACBF8D70CFE8}"/>
              </a:ext>
            </a:extLst>
          </p:cNvPr>
          <p:cNvSpPr>
            <a:spLocks noGrp="1"/>
          </p:cNvSpPr>
          <p:nvPr>
            <p:ph idx="1"/>
          </p:nvPr>
        </p:nvSpPr>
        <p:spPr/>
        <p:txBody>
          <a:bodyPr>
            <a:normAutofit/>
          </a:bodyPr>
          <a:lstStyle/>
          <a:p>
            <a:r>
              <a:rPr lang="el-GR" dirty="0" err="1">
                <a:effectLst/>
                <a:latin typeface="Times New Roman" panose="02020603050405020304" pitchFamily="18" charset="0"/>
                <a:cs typeface="Times New Roman" panose="02020603050405020304" pitchFamily="18" charset="0"/>
              </a:rPr>
              <a:t>Ἐπὶ</a:t>
            </a:r>
            <a:r>
              <a:rPr lang="en-US"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τῆς</a:t>
            </a:r>
            <a:r>
              <a:rPr lang="el-GR"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δοθείσης</a:t>
            </a:r>
            <a:r>
              <a:rPr lang="el-GR"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εὐθείας</a:t>
            </a:r>
            <a:r>
              <a:rPr lang="el-GR"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πεπερασμένης</a:t>
            </a:r>
            <a:r>
              <a:rPr lang="el-GR"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τρίγωνον</a:t>
            </a:r>
            <a:r>
              <a:rPr lang="el-GR"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ἰσόπλευρον</a:t>
            </a:r>
            <a:r>
              <a:rPr lang="el-GR" dirty="0">
                <a:effectLst/>
                <a:latin typeface="Times New Roman" panose="02020603050405020304" pitchFamily="18" charset="0"/>
                <a:cs typeface="Times New Roman" panose="02020603050405020304" pitchFamily="18" charset="0"/>
              </a:rPr>
              <a:t> </a:t>
            </a:r>
            <a:r>
              <a:rPr lang="el-GR" dirty="0" err="1">
                <a:effectLst/>
                <a:latin typeface="Times New Roman" panose="02020603050405020304" pitchFamily="18" charset="0"/>
                <a:cs typeface="Times New Roman" panose="02020603050405020304" pitchFamily="18" charset="0"/>
              </a:rPr>
              <a:t>συστήσασθαι</a:t>
            </a:r>
            <a:r>
              <a:rPr lang="el-GR" dirty="0">
                <a:effectLst/>
                <a:latin typeface="Times New Roman" panose="02020603050405020304" pitchFamily="18" charset="0"/>
                <a:cs typeface="Times New Roman" panose="02020603050405020304" pitchFamily="18" charset="0"/>
              </a:rPr>
              <a:t>. </a:t>
            </a:r>
            <a:endParaRPr lang="el-GR" dirty="0">
              <a:latin typeface="Times New Roman" panose="02020603050405020304" pitchFamily="18" charset="0"/>
              <a:cs typeface="Times New Roman" panose="02020603050405020304" pitchFamily="18" charset="0"/>
            </a:endParaRPr>
          </a:p>
          <a:p>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On the given finite straight line, to set up (construct) an equilateral triangle.</a:t>
            </a:r>
          </a:p>
        </p:txBody>
      </p:sp>
    </p:spTree>
    <p:extLst>
      <p:ext uri="{BB962C8B-B14F-4D97-AF65-F5344CB8AC3E}">
        <p14:creationId xmlns:p14="http://schemas.microsoft.com/office/powerpoint/2010/main" val="40270917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24000" y="1939827"/>
            <a:ext cx="9144000" cy="3747381"/>
          </a:xfrm>
          <a:prstGeom prst="rect">
            <a:avLst/>
          </a:prstGeom>
        </p:spPr>
      </p:pic>
      <p:sp>
        <p:nvSpPr>
          <p:cNvPr id="5" name="Title 4"/>
          <p:cNvSpPr>
            <a:spLocks noGrp="1"/>
          </p:cNvSpPr>
          <p:nvPr>
            <p:ph type="title"/>
          </p:nvPr>
        </p:nvSpPr>
        <p:spPr/>
        <p:txBody>
          <a:bodyPr/>
          <a:lstStyle/>
          <a:p>
            <a:pPr algn="ctr"/>
            <a:r>
              <a:rPr lang="en-US" sz="3600" dirty="0">
                <a:latin typeface="Cambria" panose="02040503050406030204" pitchFamily="18" charset="0"/>
              </a:rPr>
              <a:t>Euclid Proposition I.1</a:t>
            </a:r>
          </a:p>
        </p:txBody>
      </p:sp>
    </p:spTree>
    <p:extLst>
      <p:ext uri="{BB962C8B-B14F-4D97-AF65-F5344CB8AC3E}">
        <p14:creationId xmlns:p14="http://schemas.microsoft.com/office/powerpoint/2010/main" val="38118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4800" dirty="0">
                <a:latin typeface="Book Antiqua" panose="02040602050305030304" pitchFamily="18" charset="0"/>
              </a:rPr>
              <a:t>Euclid I.1 . . .</a:t>
            </a:r>
          </a:p>
        </p:txBody>
      </p:sp>
      <p:pic>
        <p:nvPicPr>
          <p:cNvPr id="5" name="Picture 4"/>
          <p:cNvPicPr>
            <a:picLocks noChangeAspect="1"/>
          </p:cNvPicPr>
          <p:nvPr/>
        </p:nvPicPr>
        <p:blipFill>
          <a:blip r:embed="rId2"/>
          <a:stretch>
            <a:fillRect/>
          </a:stretch>
        </p:blipFill>
        <p:spPr>
          <a:xfrm>
            <a:off x="2852336" y="1845923"/>
            <a:ext cx="5892800" cy="4699000"/>
          </a:xfrm>
          <a:prstGeom prst="rect">
            <a:avLst/>
          </a:prstGeom>
        </p:spPr>
      </p:pic>
      <p:cxnSp>
        <p:nvCxnSpPr>
          <p:cNvPr id="4" name="Straight Connector 3">
            <a:extLst>
              <a:ext uri="{FF2B5EF4-FFF2-40B4-BE49-F238E27FC236}">
                <a16:creationId xmlns:a16="http://schemas.microsoft.com/office/drawing/2014/main" id="{8308ADEF-004E-24FF-0197-4404FBDA3417}"/>
              </a:ext>
            </a:extLst>
          </p:cNvPr>
          <p:cNvCxnSpPr/>
          <p:nvPr/>
        </p:nvCxnSpPr>
        <p:spPr>
          <a:xfrm>
            <a:off x="4204010" y="2375210"/>
            <a:ext cx="78058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B008AB22-962D-6D8A-EA2B-9712AD4E5768}"/>
              </a:ext>
            </a:extLst>
          </p:cNvPr>
          <p:cNvCxnSpPr/>
          <p:nvPr/>
        </p:nvCxnSpPr>
        <p:spPr>
          <a:xfrm>
            <a:off x="7156760" y="2627621"/>
            <a:ext cx="78058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65C0DAA9-EBB0-012E-ECC8-8057E6613FDC}"/>
              </a:ext>
            </a:extLst>
          </p:cNvPr>
          <p:cNvCxnSpPr/>
          <p:nvPr/>
        </p:nvCxnSpPr>
        <p:spPr>
          <a:xfrm>
            <a:off x="5937560" y="3480107"/>
            <a:ext cx="78058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284F1E60-A833-DB92-A575-B22360F5A644}"/>
              </a:ext>
            </a:extLst>
          </p:cNvPr>
          <p:cNvCxnSpPr>
            <a:cxnSpLocks/>
          </p:cNvCxnSpPr>
          <p:nvPr/>
        </p:nvCxnSpPr>
        <p:spPr>
          <a:xfrm>
            <a:off x="4984595" y="4018270"/>
            <a:ext cx="111140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90560D38-5F5C-44A6-9295-B2F86076C065}"/>
              </a:ext>
            </a:extLst>
          </p:cNvPr>
          <p:cNvCxnSpPr>
            <a:cxnSpLocks/>
          </p:cNvCxnSpPr>
          <p:nvPr/>
        </p:nvCxnSpPr>
        <p:spPr>
          <a:xfrm>
            <a:off x="2965295" y="4542145"/>
            <a:ext cx="111140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615D2F74-3056-6D1C-A9AC-225F9EFEFDDB}"/>
              </a:ext>
            </a:extLst>
          </p:cNvPr>
          <p:cNvCxnSpPr/>
          <p:nvPr/>
        </p:nvCxnSpPr>
        <p:spPr>
          <a:xfrm>
            <a:off x="7661584" y="5075543"/>
            <a:ext cx="780585"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76367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D6D43-C394-EE45-A710-6829FA80CF75}"/>
              </a:ext>
            </a:extLst>
          </p:cNvPr>
          <p:cNvSpPr>
            <a:spLocks noGrp="1"/>
          </p:cNvSpPr>
          <p:nvPr>
            <p:ph type="title"/>
          </p:nvPr>
        </p:nvSpPr>
        <p:spPr/>
        <p:txBody>
          <a:bodyPr/>
          <a:lstStyle/>
          <a:p>
            <a:pPr algn="ctr"/>
            <a:r>
              <a:rPr lang="en-US" sz="3600" dirty="0">
                <a:latin typeface="Cambria" panose="02040503050406030204" pitchFamily="18" charset="0"/>
              </a:rPr>
              <a:t>Euclid </a:t>
            </a:r>
            <a:r>
              <a:rPr lang="en-US" sz="3600" dirty="0" err="1">
                <a:latin typeface="Cambria" panose="02040503050406030204" pitchFamily="18" charset="0"/>
              </a:rPr>
              <a:t>I.1</a:t>
            </a:r>
            <a:r>
              <a:rPr lang="en-US" sz="3600" dirty="0">
                <a:latin typeface="Cambria" panose="02040503050406030204" pitchFamily="18" charset="0"/>
              </a:rPr>
              <a:t> on (virtual) whiteboard</a:t>
            </a:r>
          </a:p>
        </p:txBody>
      </p:sp>
      <p:pic>
        <p:nvPicPr>
          <p:cNvPr id="3" name="Picture 2">
            <a:extLst>
              <a:ext uri="{FF2B5EF4-FFF2-40B4-BE49-F238E27FC236}">
                <a16:creationId xmlns:a16="http://schemas.microsoft.com/office/drawing/2014/main" id="{7A36F546-B0E7-9D4A-AD46-BE1D5E9B02D6}"/>
              </a:ext>
            </a:extLst>
          </p:cNvPr>
          <p:cNvPicPr>
            <a:picLocks noChangeAspect="1"/>
          </p:cNvPicPr>
          <p:nvPr/>
        </p:nvPicPr>
        <p:blipFill>
          <a:blip r:embed="rId2"/>
          <a:stretch>
            <a:fillRect/>
          </a:stretch>
        </p:blipFill>
        <p:spPr>
          <a:xfrm>
            <a:off x="1524000" y="2050327"/>
            <a:ext cx="9144000" cy="4414706"/>
          </a:xfrm>
          <a:prstGeom prst="rect">
            <a:avLst/>
          </a:prstGeom>
        </p:spPr>
      </p:pic>
    </p:spTree>
    <p:extLst>
      <p:ext uri="{BB962C8B-B14F-4D97-AF65-F5344CB8AC3E}">
        <p14:creationId xmlns:p14="http://schemas.microsoft.com/office/powerpoint/2010/main" val="43302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latin typeface="Cambria" panose="02040503050406030204" pitchFamily="18" charset="0"/>
              </a:rPr>
              <a:t>Euclid I.1; and the footnote . . .</a:t>
            </a:r>
          </a:p>
        </p:txBody>
      </p:sp>
      <p:pic>
        <p:nvPicPr>
          <p:cNvPr id="3" name="Picture 2"/>
          <p:cNvPicPr>
            <a:picLocks noChangeAspect="1"/>
          </p:cNvPicPr>
          <p:nvPr/>
        </p:nvPicPr>
        <p:blipFill>
          <a:blip r:embed="rId2"/>
          <a:stretch>
            <a:fillRect/>
          </a:stretch>
        </p:blipFill>
        <p:spPr>
          <a:xfrm>
            <a:off x="1524000" y="1587501"/>
            <a:ext cx="9144000" cy="3677371"/>
          </a:xfrm>
          <a:prstGeom prst="rect">
            <a:avLst/>
          </a:prstGeom>
        </p:spPr>
      </p:pic>
      <p:sp>
        <p:nvSpPr>
          <p:cNvPr id="4" name="Rectangle 3">
            <a:extLst>
              <a:ext uri="{FF2B5EF4-FFF2-40B4-BE49-F238E27FC236}">
                <a16:creationId xmlns:a16="http://schemas.microsoft.com/office/drawing/2014/main" id="{6C765B77-A388-2AA8-E7CB-18D09D7D0A78}"/>
              </a:ext>
            </a:extLst>
          </p:cNvPr>
          <p:cNvSpPr/>
          <p:nvPr/>
        </p:nvSpPr>
        <p:spPr>
          <a:xfrm>
            <a:off x="9824224" y="2386361"/>
            <a:ext cx="133815" cy="2453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37715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latin typeface="Cambria" panose="02040503050406030204" pitchFamily="18" charset="0"/>
              </a:rPr>
              <a:t>Euclid I.1; and the footnote . . .</a:t>
            </a:r>
          </a:p>
        </p:txBody>
      </p:sp>
      <p:pic>
        <p:nvPicPr>
          <p:cNvPr id="3" name="Picture 2"/>
          <p:cNvPicPr>
            <a:picLocks noChangeAspect="1"/>
          </p:cNvPicPr>
          <p:nvPr/>
        </p:nvPicPr>
        <p:blipFill>
          <a:blip r:embed="rId2"/>
          <a:stretch>
            <a:fillRect/>
          </a:stretch>
        </p:blipFill>
        <p:spPr>
          <a:xfrm>
            <a:off x="1524000" y="1587501"/>
            <a:ext cx="9144000" cy="3677371"/>
          </a:xfrm>
          <a:prstGeom prst="rect">
            <a:avLst/>
          </a:prstGeom>
        </p:spPr>
      </p:pic>
      <p:sp>
        <p:nvSpPr>
          <p:cNvPr id="4" name="Rectangle 3"/>
          <p:cNvSpPr/>
          <p:nvPr/>
        </p:nvSpPr>
        <p:spPr>
          <a:xfrm>
            <a:off x="2134556" y="5980899"/>
            <a:ext cx="7280240" cy="461665"/>
          </a:xfrm>
          <a:prstGeom prst="rect">
            <a:avLst/>
          </a:prstGeom>
          <a:ln>
            <a:solidFill>
              <a:srgbClr val="002060"/>
            </a:solidFill>
          </a:ln>
        </p:spPr>
        <p:txBody>
          <a:bodyPr wrap="square">
            <a:spAutoFit/>
          </a:bodyPr>
          <a:lstStyle/>
          <a:p>
            <a:r>
              <a:rPr lang="en-US" sz="1200" dirty="0"/>
              <a:t>† The assumption that the circles do indeed cut one another should be counted as an additional postulate. There is also an implicit assumption that two straight-lines cannot share a common segment.</a:t>
            </a:r>
          </a:p>
        </p:txBody>
      </p:sp>
      <p:sp>
        <p:nvSpPr>
          <p:cNvPr id="5" name="Rectangle 4">
            <a:extLst>
              <a:ext uri="{FF2B5EF4-FFF2-40B4-BE49-F238E27FC236}">
                <a16:creationId xmlns:a16="http://schemas.microsoft.com/office/drawing/2014/main" id="{CA670434-049D-5637-06BB-D2258B6C00F3}"/>
              </a:ext>
            </a:extLst>
          </p:cNvPr>
          <p:cNvSpPr/>
          <p:nvPr/>
        </p:nvSpPr>
        <p:spPr>
          <a:xfrm>
            <a:off x="9824224" y="2386361"/>
            <a:ext cx="133815" cy="245327"/>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1664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latin typeface="Cambria" panose="02040503050406030204" pitchFamily="18" charset="0"/>
              </a:rPr>
              <a:t>Euclid I.1; and the verb . . .</a:t>
            </a:r>
          </a:p>
        </p:txBody>
      </p:sp>
      <p:pic>
        <p:nvPicPr>
          <p:cNvPr id="3" name="Picture 2"/>
          <p:cNvPicPr>
            <a:picLocks noChangeAspect="1"/>
          </p:cNvPicPr>
          <p:nvPr/>
        </p:nvPicPr>
        <p:blipFill>
          <a:blip r:embed="rId2"/>
          <a:stretch>
            <a:fillRect/>
          </a:stretch>
        </p:blipFill>
        <p:spPr>
          <a:xfrm>
            <a:off x="1524000" y="1587501"/>
            <a:ext cx="9144000" cy="3677371"/>
          </a:xfrm>
          <a:prstGeom prst="rect">
            <a:avLst/>
          </a:prstGeom>
        </p:spPr>
      </p:pic>
      <p:cxnSp>
        <p:nvCxnSpPr>
          <p:cNvPr id="6" name="Straight Connector 5">
            <a:extLst>
              <a:ext uri="{FF2B5EF4-FFF2-40B4-BE49-F238E27FC236}">
                <a16:creationId xmlns:a16="http://schemas.microsoft.com/office/drawing/2014/main" id="{46DE7825-38CF-4247-8B6A-3715DFAEB78C}"/>
              </a:ext>
            </a:extLst>
          </p:cNvPr>
          <p:cNvCxnSpPr/>
          <p:nvPr/>
        </p:nvCxnSpPr>
        <p:spPr>
          <a:xfrm>
            <a:off x="1701801" y="2015066"/>
            <a:ext cx="719667"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1F485DFD-240C-3644-9435-11AE32AF5EAC}"/>
              </a:ext>
            </a:extLst>
          </p:cNvPr>
          <p:cNvCxnSpPr>
            <a:cxnSpLocks/>
          </p:cNvCxnSpPr>
          <p:nvPr/>
        </p:nvCxnSpPr>
        <p:spPr>
          <a:xfrm>
            <a:off x="6138333" y="1998132"/>
            <a:ext cx="931334"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9BD9820B-C478-5646-B5D3-19300A6696D6}"/>
              </a:ext>
            </a:extLst>
          </p:cNvPr>
          <p:cNvCxnSpPr>
            <a:cxnSpLocks/>
          </p:cNvCxnSpPr>
          <p:nvPr/>
        </p:nvCxnSpPr>
        <p:spPr>
          <a:xfrm>
            <a:off x="6409268" y="1794931"/>
            <a:ext cx="245533" cy="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CA35863-4704-8B4C-BE6D-117D1E615A12}"/>
              </a:ext>
            </a:extLst>
          </p:cNvPr>
          <p:cNvCxnSpPr>
            <a:cxnSpLocks/>
          </p:cNvCxnSpPr>
          <p:nvPr/>
        </p:nvCxnSpPr>
        <p:spPr>
          <a:xfrm>
            <a:off x="10100733" y="1786462"/>
            <a:ext cx="355600" cy="0"/>
          </a:xfrm>
          <a:prstGeom prst="line">
            <a:avLst/>
          </a:prstGeom>
          <a:ln>
            <a:solidFill>
              <a:srgbClr val="FF0000"/>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D9EB6D2-2AC2-7045-B608-2BBC29395BAD}"/>
              </a:ext>
            </a:extLst>
          </p:cNvPr>
          <p:cNvSpPr txBox="1"/>
          <p:nvPr/>
        </p:nvSpPr>
        <p:spPr>
          <a:xfrm>
            <a:off x="2318658" y="5219701"/>
            <a:ext cx="3231242" cy="646331"/>
          </a:xfrm>
          <a:prstGeom prst="rect">
            <a:avLst/>
          </a:prstGeom>
          <a:noFill/>
          <a:ln w="12700">
            <a:solidFill>
              <a:srgbClr val="FF0000"/>
            </a:solidFill>
          </a:ln>
        </p:spPr>
        <p:txBody>
          <a:bodyPr wrap="square" rtlCol="0">
            <a:spAutoFit/>
          </a:bodyPr>
          <a:lstStyle/>
          <a:p>
            <a:r>
              <a:rPr lang="el-GR"/>
              <a:t>γεγράφθω</a:t>
            </a:r>
            <a:r>
              <a:rPr lang="en-US"/>
              <a:t>: 3</a:t>
            </a:r>
            <a:r>
              <a:rPr lang="en-US" baseline="30000"/>
              <a:t>rd</a:t>
            </a:r>
            <a:r>
              <a:rPr lang="en-US"/>
              <a:t> person singular, perfect imperative passive verb.</a:t>
            </a:r>
          </a:p>
        </p:txBody>
      </p:sp>
    </p:spTree>
    <p:extLst>
      <p:ext uri="{BB962C8B-B14F-4D97-AF65-F5344CB8AC3E}">
        <p14:creationId xmlns:p14="http://schemas.microsoft.com/office/powerpoint/2010/main" val="1779284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8F4F-EECA-90BC-EAF1-28232D049DBC}"/>
              </a:ext>
            </a:extLst>
          </p:cNvPr>
          <p:cNvSpPr>
            <a:spLocks noGrp="1"/>
          </p:cNvSpPr>
          <p:nvPr>
            <p:ph type="title"/>
          </p:nvPr>
        </p:nvSpPr>
        <p:spPr/>
        <p:txBody>
          <a:bodyPr/>
          <a:lstStyle/>
          <a:p>
            <a:pPr algn="ctr"/>
            <a:r>
              <a:rPr lang="en-US" dirty="0">
                <a:latin typeface="Book Antiqua" panose="02040602050305030304" pitchFamily="18" charset="0"/>
              </a:rPr>
              <a:t>Famous beginnings</a:t>
            </a:r>
          </a:p>
        </p:txBody>
      </p:sp>
      <p:sp>
        <p:nvSpPr>
          <p:cNvPr id="3" name="Content Placeholder 2">
            <a:extLst>
              <a:ext uri="{FF2B5EF4-FFF2-40B4-BE49-F238E27FC236}">
                <a16:creationId xmlns:a16="http://schemas.microsoft.com/office/drawing/2014/main" id="{742E09AF-4F75-42C6-C3DB-BD69096FCAD8}"/>
              </a:ext>
            </a:extLst>
          </p:cNvPr>
          <p:cNvSpPr>
            <a:spLocks noGrp="1"/>
          </p:cNvSpPr>
          <p:nvPr>
            <p:ph idx="1"/>
          </p:nvPr>
        </p:nvSpPr>
        <p:spPr/>
        <p:txBody>
          <a:bodyPr/>
          <a:lstStyle/>
          <a:p>
            <a:r>
              <a:rPr lang="el-GR" dirty="0" err="1">
                <a:latin typeface="Cambria" panose="02040503050406030204" pitchFamily="18" charset="0"/>
              </a:rPr>
              <a:t>Μῆνιν</a:t>
            </a:r>
            <a:r>
              <a:rPr lang="el-GR" dirty="0">
                <a:latin typeface="Cambria" panose="02040503050406030204" pitchFamily="18" charset="0"/>
              </a:rPr>
              <a:t> </a:t>
            </a:r>
            <a:r>
              <a:rPr lang="el-GR" dirty="0" err="1">
                <a:latin typeface="Cambria" panose="02040503050406030204" pitchFamily="18" charset="0"/>
              </a:rPr>
              <a:t>ἄειδε</a:t>
            </a:r>
            <a:r>
              <a:rPr lang="el-GR" dirty="0">
                <a:latin typeface="Cambria" panose="02040503050406030204" pitchFamily="18" charset="0"/>
              </a:rPr>
              <a:t> θεά</a:t>
            </a:r>
            <a:r>
              <a:rPr lang="en-US" dirty="0">
                <a:latin typeface="Cambria" panose="02040503050406030204" pitchFamily="18" charset="0"/>
              </a:rPr>
              <a:t> . . .	Homer, </a:t>
            </a:r>
            <a:r>
              <a:rPr lang="en-US" i="1" dirty="0">
                <a:latin typeface="Cambria" panose="02040503050406030204" pitchFamily="18" charset="0"/>
              </a:rPr>
              <a:t>Iliad</a:t>
            </a:r>
            <a:r>
              <a:rPr lang="en-US" dirty="0">
                <a:latin typeface="Cambria" panose="02040503050406030204" pitchFamily="18" charset="0"/>
              </a:rPr>
              <a:t>, “Sing goddess of the wrath . . .”</a:t>
            </a:r>
          </a:p>
          <a:p>
            <a:pPr marL="0" indent="0">
              <a:buNone/>
            </a:pPr>
            <a:endParaRPr lang="en-US" dirty="0">
              <a:latin typeface="Cambria" panose="02040503050406030204" pitchFamily="18" charset="0"/>
            </a:endParaRPr>
          </a:p>
        </p:txBody>
      </p:sp>
    </p:spTree>
    <p:extLst>
      <p:ext uri="{BB962C8B-B14F-4D97-AF65-F5344CB8AC3E}">
        <p14:creationId xmlns:p14="http://schemas.microsoft.com/office/powerpoint/2010/main" val="27716077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17D42-2402-894B-B997-ABF8EB98CA4B}"/>
              </a:ext>
            </a:extLst>
          </p:cNvPr>
          <p:cNvSpPr>
            <a:spLocks noGrp="1"/>
          </p:cNvSpPr>
          <p:nvPr>
            <p:ph type="title"/>
          </p:nvPr>
        </p:nvSpPr>
        <p:spPr/>
        <p:txBody>
          <a:bodyPr/>
          <a:lstStyle/>
          <a:p>
            <a:pPr algn="ctr"/>
            <a:r>
              <a:rPr lang="en-US" sz="3600" dirty="0">
                <a:latin typeface="Book Antiqua" panose="02040602050305030304" pitchFamily="18" charset="0"/>
              </a:rPr>
              <a:t>A 1000-year-old manuscript of Euclid’s </a:t>
            </a:r>
            <a:r>
              <a:rPr lang="en-US" sz="3600" i="1" dirty="0">
                <a:latin typeface="Book Antiqua" panose="02040602050305030304" pitchFamily="18" charset="0"/>
              </a:rPr>
              <a:t>Elements</a:t>
            </a:r>
          </a:p>
        </p:txBody>
      </p:sp>
      <p:sp>
        <p:nvSpPr>
          <p:cNvPr id="3" name="Content Placeholder 2">
            <a:extLst>
              <a:ext uri="{FF2B5EF4-FFF2-40B4-BE49-F238E27FC236}">
                <a16:creationId xmlns:a16="http://schemas.microsoft.com/office/drawing/2014/main" id="{C730C5DF-96EC-9948-9CFB-6B2B82B9D86A}"/>
              </a:ext>
            </a:extLst>
          </p:cNvPr>
          <p:cNvSpPr>
            <a:spLocks noGrp="1"/>
          </p:cNvSpPr>
          <p:nvPr>
            <p:ph idx="1"/>
          </p:nvPr>
        </p:nvSpPr>
        <p:spPr/>
        <p:txBody>
          <a:bodyPr>
            <a:normAutofit lnSpcReduction="10000"/>
          </a:bodyPr>
          <a:lstStyle/>
          <a:p>
            <a:pPr marL="114300" indent="0">
              <a:buNone/>
            </a:pPr>
            <a:r>
              <a:rPr lang="en-US" b="1" dirty="0">
                <a:latin typeface="Book Antiqua" panose="02040602050305030304" pitchFamily="18" charset="0"/>
              </a:rPr>
              <a:t>Greek Vatican Manuscript 190</a:t>
            </a:r>
          </a:p>
          <a:p>
            <a:pPr marL="114300" indent="0">
              <a:buNone/>
            </a:pPr>
            <a:endParaRPr lang="en-US" dirty="0">
              <a:latin typeface="Book Antiqua" panose="02040602050305030304" pitchFamily="18" charset="0"/>
            </a:endParaRPr>
          </a:p>
          <a:p>
            <a:pPr marL="114300" indent="0">
              <a:buNone/>
            </a:pPr>
            <a:r>
              <a:rPr lang="en-US" dirty="0">
                <a:latin typeface="Book Antiqua" panose="02040602050305030304" pitchFamily="18" charset="0"/>
              </a:rPr>
              <a:t>Discovered in 1808 by F. </a:t>
            </a:r>
            <a:r>
              <a:rPr lang="en-US" dirty="0" err="1">
                <a:latin typeface="Book Antiqua" panose="02040602050305030304" pitchFamily="18" charset="0"/>
              </a:rPr>
              <a:t>Peyrard</a:t>
            </a:r>
            <a:r>
              <a:rPr lang="en-US" dirty="0">
                <a:latin typeface="Book Antiqua" panose="02040602050305030304" pitchFamily="18" charset="0"/>
              </a:rPr>
              <a:t>, a Frenchman, in the library of the Vatican. At the time, Napoleon was collecting manuscripts from Italy and sending them back to Paris. </a:t>
            </a:r>
          </a:p>
          <a:p>
            <a:pPr marL="114300" indent="0">
              <a:buNone/>
            </a:pPr>
            <a:endParaRPr lang="en-US" dirty="0">
              <a:latin typeface="Book Antiqua" panose="02040602050305030304" pitchFamily="18" charset="0"/>
            </a:endParaRPr>
          </a:p>
          <a:p>
            <a:pPr marL="114300" indent="0">
              <a:buNone/>
            </a:pPr>
            <a:r>
              <a:rPr lang="en-US" dirty="0">
                <a:latin typeface="Book Antiqua" panose="02040602050305030304" pitchFamily="18" charset="0"/>
              </a:rPr>
              <a:t>This manuscript, a copy of Euclid carefully written by hand in the 10th Century A.D., contains all thirteen books of the Elements as well as some commentary and some other mathematical works formerly attributed to Euclid.</a:t>
            </a:r>
          </a:p>
          <a:p>
            <a:pPr marL="114300" indent="0">
              <a:buNone/>
            </a:pPr>
            <a:endParaRPr lang="en-US" dirty="0">
              <a:latin typeface="Book Antiqua" panose="02040602050305030304" pitchFamily="18" charset="0"/>
            </a:endParaRPr>
          </a:p>
        </p:txBody>
      </p:sp>
    </p:spTree>
    <p:extLst>
      <p:ext uri="{BB962C8B-B14F-4D97-AF65-F5344CB8AC3E}">
        <p14:creationId xmlns:p14="http://schemas.microsoft.com/office/powerpoint/2010/main" val="2635756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0B434F-A465-0B42-9772-65BC3EA51EB6}"/>
              </a:ext>
            </a:extLst>
          </p:cNvPr>
          <p:cNvPicPr>
            <a:picLocks noChangeAspect="1"/>
          </p:cNvPicPr>
          <p:nvPr/>
        </p:nvPicPr>
        <p:blipFill>
          <a:blip r:embed="rId2"/>
          <a:stretch>
            <a:fillRect/>
          </a:stretch>
        </p:blipFill>
        <p:spPr>
          <a:xfrm>
            <a:off x="2540188" y="0"/>
            <a:ext cx="7111624" cy="6858000"/>
          </a:xfrm>
          <a:prstGeom prst="rect">
            <a:avLst/>
          </a:prstGeom>
        </p:spPr>
      </p:pic>
      <p:sp>
        <p:nvSpPr>
          <p:cNvPr id="2" name="TextBox 1">
            <a:extLst>
              <a:ext uri="{FF2B5EF4-FFF2-40B4-BE49-F238E27FC236}">
                <a16:creationId xmlns:a16="http://schemas.microsoft.com/office/drawing/2014/main" id="{295983B2-0999-1B77-C173-E2B2C03F02D3}"/>
              </a:ext>
            </a:extLst>
          </p:cNvPr>
          <p:cNvSpPr txBox="1"/>
          <p:nvPr/>
        </p:nvSpPr>
        <p:spPr>
          <a:xfrm>
            <a:off x="10313504" y="6150114"/>
            <a:ext cx="1878496" cy="707886"/>
          </a:xfrm>
          <a:prstGeom prst="rect">
            <a:avLst/>
          </a:prstGeom>
          <a:noFill/>
        </p:spPr>
        <p:txBody>
          <a:bodyPr wrap="square" rtlCol="0">
            <a:spAutoFit/>
          </a:bodyPr>
          <a:lstStyle/>
          <a:p>
            <a:r>
              <a:rPr lang="en-US" sz="1000" dirty="0">
                <a:latin typeface="Book Antiqua" panose="02040602050305030304" pitchFamily="18" charset="0"/>
              </a:rPr>
              <a:t>Source: See page 15r in the viewer at this link:</a:t>
            </a:r>
          </a:p>
          <a:p>
            <a:r>
              <a:rPr lang="en-US" sz="1000" dirty="0">
                <a:latin typeface="Book Antiqua" panose="02040602050305030304" pitchFamily="18" charset="0"/>
              </a:rPr>
              <a:t>https://</a:t>
            </a:r>
            <a:r>
              <a:rPr lang="en-US" sz="1000" dirty="0" err="1">
                <a:latin typeface="Book Antiqua" panose="02040602050305030304" pitchFamily="18" charset="0"/>
              </a:rPr>
              <a:t>digi.vatlib.it</a:t>
            </a:r>
            <a:r>
              <a:rPr lang="en-US" sz="1000" dirty="0">
                <a:latin typeface="Book Antiqua" panose="02040602050305030304" pitchFamily="18" charset="0"/>
              </a:rPr>
              <a:t>/view/MSS_Vat.gr.190.pt.1</a:t>
            </a:r>
          </a:p>
        </p:txBody>
      </p:sp>
    </p:spTree>
    <p:extLst>
      <p:ext uri="{BB962C8B-B14F-4D97-AF65-F5344CB8AC3E}">
        <p14:creationId xmlns:p14="http://schemas.microsoft.com/office/powerpoint/2010/main" val="3485858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1BA336-8580-4709-FF5B-6F8A3DF1E366}"/>
              </a:ext>
            </a:extLst>
          </p:cNvPr>
          <p:cNvSpPr>
            <a:spLocks noGrp="1"/>
          </p:cNvSpPr>
          <p:nvPr>
            <p:ph type="title"/>
          </p:nvPr>
        </p:nvSpPr>
        <p:spPr/>
        <p:txBody>
          <a:bodyPr>
            <a:normAutofit/>
          </a:bodyPr>
          <a:lstStyle/>
          <a:p>
            <a:pPr algn="ctr"/>
            <a:r>
              <a:rPr lang="en-US" sz="4000" dirty="0">
                <a:latin typeface="Book Antiqua" panose="02040602050305030304" pitchFamily="18" charset="0"/>
              </a:rPr>
              <a:t>In conclusion, remember Proclus’ comment</a:t>
            </a:r>
          </a:p>
        </p:txBody>
      </p:sp>
      <p:sp>
        <p:nvSpPr>
          <p:cNvPr id="3" name="Content Placeholder 2">
            <a:extLst>
              <a:ext uri="{FF2B5EF4-FFF2-40B4-BE49-F238E27FC236}">
                <a16:creationId xmlns:a16="http://schemas.microsoft.com/office/drawing/2014/main" id="{27D89B44-EA91-0840-EB8B-880EF02E84BF}"/>
              </a:ext>
            </a:extLst>
          </p:cNvPr>
          <p:cNvSpPr>
            <a:spLocks noGrp="1"/>
          </p:cNvSpPr>
          <p:nvPr>
            <p:ph idx="1"/>
          </p:nvPr>
        </p:nvSpPr>
        <p:spPr/>
        <p:txBody>
          <a:bodyPr>
            <a:normAutofit/>
          </a:bodyPr>
          <a:lstStyle/>
          <a:p>
            <a:pPr marL="0" indent="0">
              <a:lnSpc>
                <a:spcPct val="100000"/>
              </a:lnSpc>
              <a:buNone/>
            </a:pPr>
            <a:r>
              <a:rPr lang="en-US" dirty="0">
                <a:solidFill>
                  <a:srgbClr val="191919"/>
                </a:solidFill>
                <a:effectLst/>
                <a:latin typeface="Cambria" panose="02040503050406030204" pitchFamily="18" charset="0"/>
              </a:rPr>
              <a:t>By choice Euclid was a follower of Plato and connected with this school of philosophy.  In fact he set up as the goal of the Elements as a whole the construction of the so-called Platonic figures (tetrahedron, cube, octahedron, dodecahedron, icosahedron).</a:t>
            </a:r>
            <a:endParaRPr lang="en-US" dirty="0">
              <a:latin typeface="Cambria" panose="02040503050406030204" pitchFamily="18" charset="0"/>
            </a:endParaRPr>
          </a:p>
          <a:p>
            <a:pPr marL="0" indent="0">
              <a:lnSpc>
                <a:spcPct val="100000"/>
              </a:lnSpc>
              <a:buNone/>
            </a:pPr>
            <a:endParaRPr lang="en-US" dirty="0">
              <a:latin typeface="Cambria" panose="02040503050406030204" pitchFamily="18" charset="0"/>
            </a:endParaRPr>
          </a:p>
        </p:txBody>
      </p:sp>
      <p:pic>
        <p:nvPicPr>
          <p:cNvPr id="1032" name="Picture 8" descr="page2image38844096">
            <a:extLst>
              <a:ext uri="{FF2B5EF4-FFF2-40B4-BE49-F238E27FC236}">
                <a16:creationId xmlns:a16="http://schemas.microsoft.com/office/drawing/2014/main" id="{6D90F7CC-DF67-F4A8-E52F-D0F96D3774D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420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page2image38844096">
            <a:extLst>
              <a:ext uri="{FF2B5EF4-FFF2-40B4-BE49-F238E27FC236}">
                <a16:creationId xmlns:a16="http://schemas.microsoft.com/office/drawing/2014/main" id="{69FF2805-4E0D-E800-56AB-1E1DE53D53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42000" cy="19050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page2image38844096">
            <a:extLst>
              <a:ext uri="{FF2B5EF4-FFF2-40B4-BE49-F238E27FC236}">
                <a16:creationId xmlns:a16="http://schemas.microsoft.com/office/drawing/2014/main" id="{C4FE2DB4-BD2D-FF62-D342-57B81B0DDF0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842000" cy="190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3020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CC7FC-9554-D030-DE87-E19A6A48A5EB}"/>
              </a:ext>
            </a:extLst>
          </p:cNvPr>
          <p:cNvSpPr>
            <a:spLocks noGrp="1"/>
          </p:cNvSpPr>
          <p:nvPr>
            <p:ph type="title"/>
          </p:nvPr>
        </p:nvSpPr>
        <p:spPr/>
        <p:txBody>
          <a:bodyPr/>
          <a:lstStyle/>
          <a:p>
            <a:pPr algn="ctr"/>
            <a:r>
              <a:rPr lang="en-US" dirty="0">
                <a:latin typeface="Book Antiqua" panose="02040602050305030304" pitchFamily="18" charset="0"/>
              </a:rPr>
              <a:t>Proposition </a:t>
            </a:r>
            <a:r>
              <a:rPr lang="en-US" dirty="0" err="1">
                <a:latin typeface="Book Antiqua" panose="02040602050305030304" pitchFamily="18" charset="0"/>
              </a:rPr>
              <a:t>XIII.16</a:t>
            </a:r>
            <a:r>
              <a:rPr lang="en-US" dirty="0">
                <a:latin typeface="Book Antiqua" panose="02040602050305030304" pitchFamily="18" charset="0"/>
              </a:rPr>
              <a:t> </a:t>
            </a:r>
            <a:br>
              <a:rPr lang="en-US" dirty="0">
                <a:latin typeface="Book Antiqua" panose="02040602050305030304" pitchFamily="18" charset="0"/>
              </a:rPr>
            </a:br>
            <a:r>
              <a:rPr lang="en-US" sz="3200" dirty="0">
                <a:latin typeface="Book Antiqua" panose="02040602050305030304" pitchFamily="18" charset="0"/>
              </a:rPr>
              <a:t>(the antepenultimate Proposition😊)</a:t>
            </a:r>
          </a:p>
        </p:txBody>
      </p:sp>
      <p:sp>
        <p:nvSpPr>
          <p:cNvPr id="3" name="Content Placeholder 2">
            <a:extLst>
              <a:ext uri="{FF2B5EF4-FFF2-40B4-BE49-F238E27FC236}">
                <a16:creationId xmlns:a16="http://schemas.microsoft.com/office/drawing/2014/main" id="{0FD0BDA3-772F-11E7-E499-1772CB01C85D}"/>
              </a:ext>
            </a:extLst>
          </p:cNvPr>
          <p:cNvSpPr>
            <a:spLocks noGrp="1"/>
          </p:cNvSpPr>
          <p:nvPr>
            <p:ph idx="1"/>
          </p:nvPr>
        </p:nvSpPr>
        <p:spPr/>
        <p:txBody>
          <a:bodyPr>
            <a:normAutofit/>
          </a:bodyPr>
          <a:lstStyle/>
          <a:p>
            <a:endParaRPr lang="en-US" dirty="0">
              <a:latin typeface="Cambria" panose="02040503050406030204" pitchFamily="18" charset="0"/>
            </a:endParaRPr>
          </a:p>
          <a:p>
            <a:r>
              <a:rPr lang="el-GR" dirty="0" err="1">
                <a:effectLst/>
                <a:latin typeface="Cambria" panose="02040503050406030204" pitchFamily="18" charset="0"/>
              </a:rPr>
              <a:t>Εἰκοσάεδρον</a:t>
            </a:r>
            <a:r>
              <a:rPr lang="el-GR" dirty="0">
                <a:effectLst/>
                <a:latin typeface="Cambria" panose="02040503050406030204" pitchFamily="18" charset="0"/>
              </a:rPr>
              <a:t> </a:t>
            </a:r>
            <a:r>
              <a:rPr lang="el-GR" dirty="0" err="1">
                <a:effectLst/>
                <a:latin typeface="Cambria" panose="02040503050406030204" pitchFamily="18" charset="0"/>
              </a:rPr>
              <a:t>συστήσασθαι</a:t>
            </a:r>
            <a:r>
              <a:rPr lang="el-GR" dirty="0">
                <a:effectLst/>
                <a:latin typeface="Cambria" panose="02040503050406030204" pitchFamily="18" charset="0"/>
              </a:rPr>
              <a:t> καὶ </a:t>
            </a:r>
            <a:r>
              <a:rPr lang="el-GR" dirty="0" err="1">
                <a:effectLst/>
                <a:latin typeface="Cambria" panose="02040503050406030204" pitchFamily="18" charset="0"/>
              </a:rPr>
              <a:t>σφαίρᾳ</a:t>
            </a:r>
            <a:r>
              <a:rPr lang="el-GR" dirty="0">
                <a:effectLst/>
                <a:latin typeface="Cambria" panose="02040503050406030204" pitchFamily="18" charset="0"/>
              </a:rPr>
              <a:t> </a:t>
            </a:r>
            <a:r>
              <a:rPr lang="el-GR" dirty="0" err="1">
                <a:effectLst/>
                <a:latin typeface="Cambria" panose="02040503050406030204" pitchFamily="18" charset="0"/>
              </a:rPr>
              <a:t>περιλαβεῖν</a:t>
            </a:r>
            <a:r>
              <a:rPr lang="en-US" dirty="0">
                <a:latin typeface="Cambria" panose="02040503050406030204" pitchFamily="18" charset="0"/>
              </a:rPr>
              <a:t> . . .</a:t>
            </a:r>
            <a:endParaRPr lang="el-GR" dirty="0">
              <a:latin typeface="Cambria" panose="02040503050406030204" pitchFamily="18" charset="0"/>
            </a:endParaRPr>
          </a:p>
          <a:p>
            <a:endParaRPr lang="en-US" dirty="0">
              <a:latin typeface="Cambria" panose="02040503050406030204" pitchFamily="18" charset="0"/>
            </a:endParaRPr>
          </a:p>
          <a:p>
            <a:endParaRPr lang="en-US" dirty="0">
              <a:latin typeface="Cambria" panose="02040503050406030204" pitchFamily="18" charset="0"/>
            </a:endParaRPr>
          </a:p>
          <a:p>
            <a:r>
              <a:rPr lang="en-US" dirty="0">
                <a:effectLst/>
                <a:latin typeface="Cambria" panose="02040503050406030204" pitchFamily="18" charset="0"/>
              </a:rPr>
              <a:t>To construct an icosahedron, and to enclose (it) in a sphere . . .</a:t>
            </a:r>
            <a:endParaRPr lang="en-US" dirty="0">
              <a:latin typeface="Cambria" panose="02040503050406030204" pitchFamily="18" charset="0"/>
            </a:endParaRPr>
          </a:p>
          <a:p>
            <a:endParaRPr lang="en-US" dirty="0">
              <a:latin typeface="Cambria" panose="02040503050406030204" pitchFamily="18" charset="0"/>
            </a:endParaRPr>
          </a:p>
        </p:txBody>
      </p:sp>
    </p:spTree>
    <p:extLst>
      <p:ext uri="{BB962C8B-B14F-4D97-AF65-F5344CB8AC3E}">
        <p14:creationId xmlns:p14="http://schemas.microsoft.com/office/powerpoint/2010/main" val="20086985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765300" y="-38484"/>
            <a:ext cx="8660556" cy="6858000"/>
          </a:xfrm>
          <a:prstGeom prst="rect">
            <a:avLst/>
          </a:prstGeom>
        </p:spPr>
      </p:pic>
      <p:sp>
        <p:nvSpPr>
          <p:cNvPr id="2" name="Rectangle 1">
            <a:extLst>
              <a:ext uri="{FF2B5EF4-FFF2-40B4-BE49-F238E27FC236}">
                <a16:creationId xmlns:a16="http://schemas.microsoft.com/office/drawing/2014/main" id="{837BCDD7-431C-C447-B9AE-7891A5D44C6D}"/>
              </a:ext>
            </a:extLst>
          </p:cNvPr>
          <p:cNvSpPr/>
          <p:nvPr/>
        </p:nvSpPr>
        <p:spPr>
          <a:xfrm>
            <a:off x="6153873" y="-34725"/>
            <a:ext cx="949124" cy="12732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0456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03D17-D871-9F5F-EE1B-3E02455ED804}"/>
              </a:ext>
            </a:extLst>
          </p:cNvPr>
          <p:cNvSpPr>
            <a:spLocks noGrp="1"/>
          </p:cNvSpPr>
          <p:nvPr>
            <p:ph type="title"/>
          </p:nvPr>
        </p:nvSpPr>
        <p:spPr/>
        <p:txBody>
          <a:bodyPr/>
          <a:lstStyle/>
          <a:p>
            <a:pPr algn="ctr"/>
            <a:r>
              <a:rPr lang="el-GR">
                <a:latin typeface="Times New Roman" panose="02020603050405020304" pitchFamily="18" charset="0"/>
                <a:cs typeface="Times New Roman" panose="02020603050405020304" pitchFamily="18" charset="0"/>
              </a:rPr>
              <a:t>Ευχαριστώ</a:t>
            </a:r>
            <a:r>
              <a:rPr lang="en-US">
                <a:latin typeface="Times New Roman" panose="02020603050405020304" pitchFamily="18" charset="0"/>
                <a:cs typeface="Times New Roman" panose="02020603050405020304" pitchFamily="18" charset="0"/>
              </a:rPr>
              <a:t>!</a:t>
            </a:r>
            <a:br>
              <a:rPr lang="en-US" dirty="0">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3" name="Text Placeholder 2">
            <a:extLst>
              <a:ext uri="{FF2B5EF4-FFF2-40B4-BE49-F238E27FC236}">
                <a16:creationId xmlns:a16="http://schemas.microsoft.com/office/drawing/2014/main" id="{39C9BFFA-25C3-7CAD-776F-D5C3D5E14966}"/>
              </a:ext>
            </a:extLst>
          </p:cNvPr>
          <p:cNvSpPr>
            <a:spLocks noGrp="1"/>
          </p:cNvSpPr>
          <p:nvPr>
            <p:ph type="body" idx="1"/>
          </p:nvPr>
        </p:nvSpPr>
        <p:spPr/>
        <p:txBody>
          <a:bodyPr>
            <a:normAutofit/>
          </a:bodyPr>
          <a:lstStyle/>
          <a:p>
            <a:pPr algn="ctr"/>
            <a:r>
              <a:rPr lang="en-US" sz="3200" dirty="0">
                <a:latin typeface="Cambria" panose="02040503050406030204" pitchFamily="18" charset="0"/>
              </a:rPr>
              <a:t>Thank you!</a:t>
            </a:r>
          </a:p>
          <a:p>
            <a:pPr algn="ctr"/>
            <a:r>
              <a:rPr lang="en-US" dirty="0">
                <a:latin typeface="Cambria" panose="02040503050406030204" pitchFamily="18" charset="0"/>
              </a:rPr>
              <a:t>(Some references to T. L. Heath, </a:t>
            </a:r>
            <a:r>
              <a:rPr lang="en-US" i="1" dirty="0">
                <a:latin typeface="Cambria" panose="02040503050406030204" pitchFamily="18" charset="0"/>
              </a:rPr>
              <a:t>History of Greek Mathematics</a:t>
            </a:r>
            <a:r>
              <a:rPr lang="en-US" dirty="0">
                <a:latin typeface="Cambria" panose="02040503050406030204" pitchFamily="18" charset="0"/>
              </a:rPr>
              <a:t>, vol. 1)</a:t>
            </a:r>
          </a:p>
        </p:txBody>
      </p:sp>
    </p:spTree>
    <p:extLst>
      <p:ext uri="{BB962C8B-B14F-4D97-AF65-F5344CB8AC3E}">
        <p14:creationId xmlns:p14="http://schemas.microsoft.com/office/powerpoint/2010/main" val="34833316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8F4F-EECA-90BC-EAF1-28232D049DBC}"/>
              </a:ext>
            </a:extLst>
          </p:cNvPr>
          <p:cNvSpPr>
            <a:spLocks noGrp="1"/>
          </p:cNvSpPr>
          <p:nvPr>
            <p:ph type="title"/>
          </p:nvPr>
        </p:nvSpPr>
        <p:spPr/>
        <p:txBody>
          <a:bodyPr/>
          <a:lstStyle/>
          <a:p>
            <a:pPr algn="ctr"/>
            <a:r>
              <a:rPr lang="en-US" dirty="0">
                <a:latin typeface="Book Antiqua" panose="02040602050305030304" pitchFamily="18" charset="0"/>
              </a:rPr>
              <a:t>Famous beginnings</a:t>
            </a:r>
          </a:p>
        </p:txBody>
      </p:sp>
      <p:sp>
        <p:nvSpPr>
          <p:cNvPr id="3" name="Content Placeholder 2">
            <a:extLst>
              <a:ext uri="{FF2B5EF4-FFF2-40B4-BE49-F238E27FC236}">
                <a16:creationId xmlns:a16="http://schemas.microsoft.com/office/drawing/2014/main" id="{742E09AF-4F75-42C6-C3DB-BD69096FCAD8}"/>
              </a:ext>
            </a:extLst>
          </p:cNvPr>
          <p:cNvSpPr>
            <a:spLocks noGrp="1"/>
          </p:cNvSpPr>
          <p:nvPr>
            <p:ph idx="1"/>
          </p:nvPr>
        </p:nvSpPr>
        <p:spPr/>
        <p:txBody>
          <a:bodyPr/>
          <a:lstStyle/>
          <a:p>
            <a:r>
              <a:rPr lang="el-GR" dirty="0" err="1">
                <a:latin typeface="Cambria" panose="02040503050406030204" pitchFamily="18" charset="0"/>
              </a:rPr>
              <a:t>Μῆνιν</a:t>
            </a:r>
            <a:r>
              <a:rPr lang="el-GR" dirty="0">
                <a:latin typeface="Cambria" panose="02040503050406030204" pitchFamily="18" charset="0"/>
              </a:rPr>
              <a:t> </a:t>
            </a:r>
            <a:r>
              <a:rPr lang="el-GR" dirty="0" err="1">
                <a:latin typeface="Cambria" panose="02040503050406030204" pitchFamily="18" charset="0"/>
              </a:rPr>
              <a:t>ἄειδε</a:t>
            </a:r>
            <a:r>
              <a:rPr lang="el-GR" dirty="0">
                <a:latin typeface="Cambria" panose="02040503050406030204" pitchFamily="18" charset="0"/>
              </a:rPr>
              <a:t> θεά</a:t>
            </a:r>
            <a:r>
              <a:rPr lang="en-US" dirty="0">
                <a:latin typeface="Cambria" panose="02040503050406030204" pitchFamily="18" charset="0"/>
              </a:rPr>
              <a:t> . . .	Homer, </a:t>
            </a:r>
            <a:r>
              <a:rPr lang="en-US" i="1" dirty="0">
                <a:latin typeface="Cambria" panose="02040503050406030204" pitchFamily="18" charset="0"/>
              </a:rPr>
              <a:t>Iliad</a:t>
            </a:r>
            <a:r>
              <a:rPr lang="en-US" dirty="0">
                <a:latin typeface="Cambria" panose="02040503050406030204" pitchFamily="18" charset="0"/>
              </a:rPr>
              <a:t>, “Sing goddess of the wrath . . .”</a:t>
            </a:r>
          </a:p>
          <a:p>
            <a:endParaRPr lang="en-US" dirty="0">
              <a:latin typeface="Cambria" panose="02040503050406030204" pitchFamily="18" charset="0"/>
            </a:endParaRPr>
          </a:p>
          <a:p>
            <a:r>
              <a:rPr lang="en-US" dirty="0">
                <a:latin typeface="Cambria" panose="02040503050406030204" pitchFamily="18" charset="0"/>
              </a:rPr>
              <a:t>῎</a:t>
            </a:r>
            <a:r>
              <a:rPr lang="el-GR" dirty="0" err="1">
                <a:latin typeface="Cambria" panose="02040503050406030204" pitchFamily="18" charset="0"/>
              </a:rPr>
              <a:t>Ανδρα</a:t>
            </a:r>
            <a:r>
              <a:rPr lang="el-GR" dirty="0">
                <a:latin typeface="Cambria" panose="02040503050406030204" pitchFamily="18" charset="0"/>
              </a:rPr>
              <a:t> μοι </a:t>
            </a:r>
            <a:r>
              <a:rPr lang="el-GR" dirty="0" err="1">
                <a:latin typeface="Cambria" panose="02040503050406030204" pitchFamily="18" charset="0"/>
              </a:rPr>
              <a:t>ἔννεπε</a:t>
            </a:r>
            <a:r>
              <a:rPr lang="en-US" dirty="0">
                <a:latin typeface="Cambria" panose="02040503050406030204" pitchFamily="18" charset="0"/>
              </a:rPr>
              <a:t> </a:t>
            </a:r>
            <a:r>
              <a:rPr lang="el-GR" dirty="0" err="1">
                <a:latin typeface="Cambria" panose="02040503050406030204" pitchFamily="18" charset="0"/>
              </a:rPr>
              <a:t>Μοῦσα</a:t>
            </a:r>
            <a:r>
              <a:rPr lang="el-GR" dirty="0">
                <a:latin typeface="Cambria" panose="02040503050406030204" pitchFamily="18" charset="0"/>
              </a:rPr>
              <a:t> </a:t>
            </a:r>
            <a:r>
              <a:rPr lang="en-US" dirty="0">
                <a:latin typeface="Cambria" panose="02040503050406030204" pitchFamily="18" charset="0"/>
              </a:rPr>
              <a:t>. . .</a:t>
            </a:r>
            <a:r>
              <a:rPr lang="el-GR" dirty="0">
                <a:latin typeface="Cambria" panose="02040503050406030204" pitchFamily="18" charset="0"/>
              </a:rPr>
              <a:t>  </a:t>
            </a:r>
            <a:r>
              <a:rPr lang="en-US" dirty="0">
                <a:latin typeface="Cambria" panose="02040503050406030204" pitchFamily="18" charset="0"/>
              </a:rPr>
              <a:t>Homer, </a:t>
            </a:r>
            <a:r>
              <a:rPr lang="en-US" i="1" dirty="0">
                <a:latin typeface="Cambria" panose="02040503050406030204" pitchFamily="18" charset="0"/>
              </a:rPr>
              <a:t>Odyssey</a:t>
            </a:r>
            <a:r>
              <a:rPr lang="en-US" dirty="0">
                <a:latin typeface="Cambria" panose="02040503050406030204" pitchFamily="18" charset="0"/>
              </a:rPr>
              <a:t>, “</a:t>
            </a:r>
            <a:r>
              <a:rPr lang="el-GR" dirty="0">
                <a:latin typeface="Cambria" panose="02040503050406030204" pitchFamily="18" charset="0"/>
              </a:rPr>
              <a:t>Τ</a:t>
            </a:r>
            <a:r>
              <a:rPr lang="en-US" dirty="0">
                <a:latin typeface="Cambria" panose="02040503050406030204" pitchFamily="18" charset="0"/>
              </a:rPr>
              <a:t>ell me, Muse, of the man . . .”</a:t>
            </a:r>
          </a:p>
        </p:txBody>
      </p:sp>
    </p:spTree>
    <p:extLst>
      <p:ext uri="{BB962C8B-B14F-4D97-AF65-F5344CB8AC3E}">
        <p14:creationId xmlns:p14="http://schemas.microsoft.com/office/powerpoint/2010/main" val="10990746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68F4F-EECA-90BC-EAF1-28232D049DBC}"/>
              </a:ext>
            </a:extLst>
          </p:cNvPr>
          <p:cNvSpPr>
            <a:spLocks noGrp="1"/>
          </p:cNvSpPr>
          <p:nvPr>
            <p:ph type="title"/>
          </p:nvPr>
        </p:nvSpPr>
        <p:spPr/>
        <p:txBody>
          <a:bodyPr/>
          <a:lstStyle/>
          <a:p>
            <a:pPr algn="ctr"/>
            <a:r>
              <a:rPr lang="en-US" dirty="0">
                <a:latin typeface="Book Antiqua" panose="02040602050305030304" pitchFamily="18" charset="0"/>
              </a:rPr>
              <a:t>Famous beginnings</a:t>
            </a:r>
          </a:p>
        </p:txBody>
      </p:sp>
      <p:sp>
        <p:nvSpPr>
          <p:cNvPr id="3" name="Content Placeholder 2">
            <a:extLst>
              <a:ext uri="{FF2B5EF4-FFF2-40B4-BE49-F238E27FC236}">
                <a16:creationId xmlns:a16="http://schemas.microsoft.com/office/drawing/2014/main" id="{742E09AF-4F75-42C6-C3DB-BD69096FCAD8}"/>
              </a:ext>
            </a:extLst>
          </p:cNvPr>
          <p:cNvSpPr>
            <a:spLocks noGrp="1"/>
          </p:cNvSpPr>
          <p:nvPr>
            <p:ph idx="1"/>
          </p:nvPr>
        </p:nvSpPr>
        <p:spPr/>
        <p:txBody>
          <a:bodyPr/>
          <a:lstStyle/>
          <a:p>
            <a:r>
              <a:rPr lang="el-GR" dirty="0" err="1">
                <a:latin typeface="Cambria" panose="02040503050406030204" pitchFamily="18" charset="0"/>
              </a:rPr>
              <a:t>Μῆνιν</a:t>
            </a:r>
            <a:r>
              <a:rPr lang="el-GR" dirty="0">
                <a:latin typeface="Cambria" panose="02040503050406030204" pitchFamily="18" charset="0"/>
              </a:rPr>
              <a:t> </a:t>
            </a:r>
            <a:r>
              <a:rPr lang="el-GR" dirty="0" err="1">
                <a:latin typeface="Cambria" panose="02040503050406030204" pitchFamily="18" charset="0"/>
              </a:rPr>
              <a:t>ἄειδε</a:t>
            </a:r>
            <a:r>
              <a:rPr lang="el-GR" dirty="0">
                <a:latin typeface="Cambria" panose="02040503050406030204" pitchFamily="18" charset="0"/>
              </a:rPr>
              <a:t> θεά</a:t>
            </a:r>
            <a:r>
              <a:rPr lang="en-US" dirty="0">
                <a:latin typeface="Cambria" panose="02040503050406030204" pitchFamily="18" charset="0"/>
              </a:rPr>
              <a:t> . . .	Homer, </a:t>
            </a:r>
            <a:r>
              <a:rPr lang="en-US" i="1" dirty="0">
                <a:latin typeface="Cambria" panose="02040503050406030204" pitchFamily="18" charset="0"/>
              </a:rPr>
              <a:t>Iliad</a:t>
            </a:r>
            <a:r>
              <a:rPr lang="en-US" dirty="0">
                <a:latin typeface="Cambria" panose="02040503050406030204" pitchFamily="18" charset="0"/>
              </a:rPr>
              <a:t>, “Sing goddess of the wrath . . .”</a:t>
            </a:r>
          </a:p>
          <a:p>
            <a:endParaRPr lang="en-US" dirty="0">
              <a:latin typeface="Cambria" panose="02040503050406030204" pitchFamily="18" charset="0"/>
            </a:endParaRPr>
          </a:p>
          <a:p>
            <a:r>
              <a:rPr lang="en-US" dirty="0">
                <a:latin typeface="Cambria" panose="02040503050406030204" pitchFamily="18" charset="0"/>
              </a:rPr>
              <a:t>῎</a:t>
            </a:r>
            <a:r>
              <a:rPr lang="el-GR" dirty="0" err="1">
                <a:latin typeface="Cambria" panose="02040503050406030204" pitchFamily="18" charset="0"/>
              </a:rPr>
              <a:t>Ανδρα</a:t>
            </a:r>
            <a:r>
              <a:rPr lang="el-GR" dirty="0">
                <a:latin typeface="Cambria" panose="02040503050406030204" pitchFamily="18" charset="0"/>
              </a:rPr>
              <a:t> μοι </a:t>
            </a:r>
            <a:r>
              <a:rPr lang="el-GR" dirty="0" err="1">
                <a:latin typeface="Cambria" panose="02040503050406030204" pitchFamily="18" charset="0"/>
              </a:rPr>
              <a:t>ἔννεπε</a:t>
            </a:r>
            <a:r>
              <a:rPr lang="en-US" dirty="0">
                <a:latin typeface="Cambria" panose="02040503050406030204" pitchFamily="18" charset="0"/>
              </a:rPr>
              <a:t> </a:t>
            </a:r>
            <a:r>
              <a:rPr lang="el-GR" dirty="0" err="1">
                <a:latin typeface="Cambria" panose="02040503050406030204" pitchFamily="18" charset="0"/>
              </a:rPr>
              <a:t>Μοῦσα</a:t>
            </a:r>
            <a:r>
              <a:rPr lang="el-GR" dirty="0">
                <a:latin typeface="Cambria" panose="02040503050406030204" pitchFamily="18" charset="0"/>
              </a:rPr>
              <a:t> </a:t>
            </a:r>
            <a:r>
              <a:rPr lang="en-US" dirty="0">
                <a:latin typeface="Cambria" panose="02040503050406030204" pitchFamily="18" charset="0"/>
              </a:rPr>
              <a:t>. . .</a:t>
            </a:r>
            <a:r>
              <a:rPr lang="el-GR" dirty="0">
                <a:latin typeface="Cambria" panose="02040503050406030204" pitchFamily="18" charset="0"/>
              </a:rPr>
              <a:t>  </a:t>
            </a:r>
            <a:r>
              <a:rPr lang="en-US" dirty="0">
                <a:latin typeface="Cambria" panose="02040503050406030204" pitchFamily="18" charset="0"/>
              </a:rPr>
              <a:t>Homer, </a:t>
            </a:r>
            <a:r>
              <a:rPr lang="en-US" i="1" dirty="0">
                <a:latin typeface="Cambria" panose="02040503050406030204" pitchFamily="18" charset="0"/>
              </a:rPr>
              <a:t>Odyssey</a:t>
            </a:r>
            <a:r>
              <a:rPr lang="en-US" dirty="0">
                <a:latin typeface="Cambria" panose="02040503050406030204" pitchFamily="18" charset="0"/>
              </a:rPr>
              <a:t>, “</a:t>
            </a:r>
            <a:r>
              <a:rPr lang="el-GR" dirty="0">
                <a:latin typeface="Cambria" panose="02040503050406030204" pitchFamily="18" charset="0"/>
              </a:rPr>
              <a:t>Τ</a:t>
            </a:r>
            <a:r>
              <a:rPr lang="en-US" dirty="0">
                <a:latin typeface="Cambria" panose="02040503050406030204" pitchFamily="18" charset="0"/>
              </a:rPr>
              <a:t>ell me, Muse, of the man . . .”</a:t>
            </a:r>
          </a:p>
          <a:p>
            <a:endParaRPr lang="en-US" dirty="0">
              <a:latin typeface="Cambria" panose="02040503050406030204" pitchFamily="18" charset="0"/>
            </a:endParaRPr>
          </a:p>
          <a:p>
            <a:r>
              <a:rPr lang="el-GR" dirty="0" err="1">
                <a:latin typeface="Cambria" panose="02040503050406030204" pitchFamily="18" charset="0"/>
              </a:rPr>
              <a:t>Σημεῖόν</a:t>
            </a:r>
            <a:r>
              <a:rPr lang="el-GR" dirty="0">
                <a:latin typeface="Cambria" panose="02040503050406030204" pitchFamily="18" charset="0"/>
              </a:rPr>
              <a:t> </a:t>
            </a:r>
            <a:r>
              <a:rPr lang="el-GR" dirty="0" err="1">
                <a:latin typeface="Cambria" panose="02040503050406030204" pitchFamily="18" charset="0"/>
              </a:rPr>
              <a:t>ἐστιν</a:t>
            </a:r>
            <a:r>
              <a:rPr lang="el-GR" dirty="0">
                <a:latin typeface="Cambria" panose="02040503050406030204" pitchFamily="18" charset="0"/>
              </a:rPr>
              <a:t>, </a:t>
            </a:r>
            <a:r>
              <a:rPr lang="el-GR" dirty="0" err="1">
                <a:latin typeface="Cambria" panose="02040503050406030204" pitchFamily="18" charset="0"/>
              </a:rPr>
              <a:t>οὗ</a:t>
            </a:r>
            <a:r>
              <a:rPr lang="el-GR" dirty="0">
                <a:latin typeface="Cambria" panose="02040503050406030204" pitchFamily="18" charset="0"/>
              </a:rPr>
              <a:t> μέρος </a:t>
            </a:r>
            <a:r>
              <a:rPr lang="el-GR" dirty="0" err="1">
                <a:latin typeface="Cambria" panose="02040503050406030204" pitchFamily="18" charset="0"/>
              </a:rPr>
              <a:t>οὐθέν</a:t>
            </a:r>
            <a:r>
              <a:rPr lang="en-US" dirty="0">
                <a:latin typeface="Cambria" panose="02040503050406030204" pitchFamily="18" charset="0"/>
              </a:rPr>
              <a:t>.	Euclid, </a:t>
            </a:r>
            <a:r>
              <a:rPr lang="en-US" i="1" dirty="0">
                <a:latin typeface="Cambria" panose="02040503050406030204" pitchFamily="18" charset="0"/>
              </a:rPr>
              <a:t>Elements</a:t>
            </a:r>
            <a:r>
              <a:rPr lang="en-US" dirty="0">
                <a:latin typeface="Cambria" panose="02040503050406030204" pitchFamily="18" charset="0"/>
              </a:rPr>
              <a:t>, “A point is (that) of which (there is) no part.”  (Book 1, definition 1)</a:t>
            </a:r>
          </a:p>
        </p:txBody>
      </p:sp>
    </p:spTree>
    <p:extLst>
      <p:ext uri="{BB962C8B-B14F-4D97-AF65-F5344CB8AC3E}">
        <p14:creationId xmlns:p14="http://schemas.microsoft.com/office/powerpoint/2010/main" val="22527949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latin typeface="Book Antiqua" panose="02040602050305030304" pitchFamily="18" charset="0"/>
              </a:rPr>
              <a:t>Raphael’s </a:t>
            </a:r>
            <a:r>
              <a:rPr lang="en-US" sz="3600" i="1" dirty="0">
                <a:latin typeface="Book Antiqua" panose="02040602050305030304" pitchFamily="18" charset="0"/>
              </a:rPr>
              <a:t>School of Athens</a:t>
            </a:r>
            <a:r>
              <a:rPr lang="en-US" sz="3600" dirty="0">
                <a:latin typeface="Book Antiqua" panose="02040602050305030304" pitchFamily="18" charset="0"/>
              </a:rPr>
              <a:t>, the Vatican </a:t>
            </a:r>
          </a:p>
        </p:txBody>
      </p:sp>
      <p:pic>
        <p:nvPicPr>
          <p:cNvPr id="4" name="Content Placeholder 3"/>
          <p:cNvPicPr>
            <a:picLocks noGrp="1" noChangeAspect="1"/>
          </p:cNvPicPr>
          <p:nvPr>
            <p:ph idx="1"/>
          </p:nvPr>
        </p:nvPicPr>
        <p:blipFill>
          <a:blip r:embed="rId2"/>
          <a:srcRect t="-7106" b="-7106"/>
          <a:stretch>
            <a:fillRect/>
          </a:stretch>
        </p:blipFill>
        <p:spPr/>
      </p:pic>
    </p:spTree>
    <p:extLst>
      <p:ext uri="{BB962C8B-B14F-4D97-AF65-F5344CB8AC3E}">
        <p14:creationId xmlns:p14="http://schemas.microsoft.com/office/powerpoint/2010/main" val="4283115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z="3600" dirty="0">
                <a:latin typeface="Book Antiqua" panose="02040602050305030304" pitchFamily="18" charset="0"/>
              </a:rPr>
              <a:t>Raphael’s </a:t>
            </a:r>
            <a:r>
              <a:rPr lang="en-US" sz="3600" i="1" dirty="0">
                <a:latin typeface="Book Antiqua" panose="02040602050305030304" pitchFamily="18" charset="0"/>
              </a:rPr>
              <a:t>School of Athens</a:t>
            </a:r>
            <a:r>
              <a:rPr lang="en-US" sz="3600" dirty="0">
                <a:latin typeface="Book Antiqua" panose="02040602050305030304" pitchFamily="18" charset="0"/>
              </a:rPr>
              <a:t>, the Vatican </a:t>
            </a:r>
            <a:endParaRPr lang="en-US" sz="3600" dirty="0"/>
          </a:p>
        </p:txBody>
      </p:sp>
      <p:pic>
        <p:nvPicPr>
          <p:cNvPr id="4" name="Content Placeholder 3"/>
          <p:cNvPicPr>
            <a:picLocks noGrp="1" noChangeAspect="1"/>
          </p:cNvPicPr>
          <p:nvPr>
            <p:ph idx="1"/>
          </p:nvPr>
        </p:nvPicPr>
        <p:blipFill>
          <a:blip r:embed="rId2"/>
          <a:srcRect t="-7106" b="-7106"/>
          <a:stretch>
            <a:fillRect/>
          </a:stretch>
        </p:blipFill>
        <p:spPr/>
      </p:pic>
      <p:sp>
        <p:nvSpPr>
          <p:cNvPr id="3" name="TextBox 2"/>
          <p:cNvSpPr txBox="1"/>
          <p:nvPr/>
        </p:nvSpPr>
        <p:spPr>
          <a:xfrm>
            <a:off x="1534496" y="5253639"/>
            <a:ext cx="1122743" cy="830997"/>
          </a:xfrm>
          <a:prstGeom prst="rect">
            <a:avLst/>
          </a:prstGeom>
          <a:solidFill>
            <a:schemeClr val="bg2"/>
          </a:solidFill>
        </p:spPr>
        <p:txBody>
          <a:bodyPr wrap="square" rtlCol="0">
            <a:spAutoFit/>
          </a:bodyPr>
          <a:lstStyle/>
          <a:p>
            <a:r>
              <a:rPr lang="en-US" sz="1600" dirty="0"/>
              <a:t>Pythagoras and his chalkboard</a:t>
            </a:r>
          </a:p>
        </p:txBody>
      </p:sp>
      <p:cxnSp>
        <p:nvCxnSpPr>
          <p:cNvPr id="6" name="Straight Arrow Connector 5"/>
          <p:cNvCxnSpPr/>
          <p:nvPr/>
        </p:nvCxnSpPr>
        <p:spPr>
          <a:xfrm flipV="1">
            <a:off x="2738263" y="5022145"/>
            <a:ext cx="590309" cy="38196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cxnSpLocks/>
          </p:cNvCxnSpPr>
          <p:nvPr/>
        </p:nvCxnSpPr>
        <p:spPr>
          <a:xfrm flipV="1">
            <a:off x="2738262" y="5669137"/>
            <a:ext cx="844952" cy="34725"/>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507653" y="5492474"/>
            <a:ext cx="1311798" cy="584775"/>
          </a:xfrm>
          <a:prstGeom prst="rect">
            <a:avLst/>
          </a:prstGeom>
          <a:solidFill>
            <a:schemeClr val="bg2"/>
          </a:solidFill>
        </p:spPr>
        <p:txBody>
          <a:bodyPr wrap="square" rtlCol="0">
            <a:spAutoFit/>
          </a:bodyPr>
          <a:lstStyle/>
          <a:p>
            <a:r>
              <a:rPr lang="en-US" sz="1600" dirty="0"/>
              <a:t>Euclid and his chalkboard</a:t>
            </a:r>
          </a:p>
        </p:txBody>
      </p:sp>
      <p:cxnSp>
        <p:nvCxnSpPr>
          <p:cNvPr id="11" name="Straight Arrow Connector 10"/>
          <p:cNvCxnSpPr>
            <a:cxnSpLocks/>
          </p:cNvCxnSpPr>
          <p:nvPr/>
        </p:nvCxnSpPr>
        <p:spPr>
          <a:xfrm flipH="1" flipV="1">
            <a:off x="9513443" y="5022145"/>
            <a:ext cx="516998" cy="355576"/>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p:nvPr/>
        </p:nvCxnSpPr>
        <p:spPr>
          <a:xfrm flipH="1" flipV="1">
            <a:off x="9345606" y="5793668"/>
            <a:ext cx="86810" cy="148090"/>
          </a:xfrm>
          <a:prstGeom prst="straightConnector1">
            <a:avLst/>
          </a:prstGeom>
          <a:ln w="254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7711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2374901" y="0"/>
            <a:ext cx="7419409" cy="6858000"/>
          </a:xfrm>
          <a:prstGeom prst="rect">
            <a:avLst/>
          </a:prstGeom>
        </p:spPr>
      </p:pic>
    </p:spTree>
    <p:extLst>
      <p:ext uri="{BB962C8B-B14F-4D97-AF65-F5344CB8AC3E}">
        <p14:creationId xmlns:p14="http://schemas.microsoft.com/office/powerpoint/2010/main" val="3999413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13744F4-A26C-4044-B42F-4B0717F9048C}"/>
              </a:ext>
            </a:extLst>
          </p:cNvPr>
          <p:cNvPicPr>
            <a:picLocks noChangeAspect="1"/>
          </p:cNvPicPr>
          <p:nvPr/>
        </p:nvPicPr>
        <p:blipFill>
          <a:blip r:embed="rId2"/>
          <a:stretch>
            <a:fillRect/>
          </a:stretch>
        </p:blipFill>
        <p:spPr>
          <a:xfrm>
            <a:off x="2032000" y="1943104"/>
            <a:ext cx="8128000" cy="4914900"/>
          </a:xfrm>
          <a:prstGeom prst="rect">
            <a:avLst/>
          </a:prstGeom>
        </p:spPr>
      </p:pic>
      <p:sp>
        <p:nvSpPr>
          <p:cNvPr id="4" name="Title 3">
            <a:extLst>
              <a:ext uri="{FF2B5EF4-FFF2-40B4-BE49-F238E27FC236}">
                <a16:creationId xmlns:a16="http://schemas.microsoft.com/office/drawing/2014/main" id="{0BA9AE69-49BF-764F-B085-88535755C7D0}"/>
              </a:ext>
            </a:extLst>
          </p:cNvPr>
          <p:cNvSpPr>
            <a:spLocks noGrp="1"/>
          </p:cNvSpPr>
          <p:nvPr>
            <p:ph type="title"/>
          </p:nvPr>
        </p:nvSpPr>
        <p:spPr/>
        <p:txBody>
          <a:bodyPr/>
          <a:lstStyle/>
          <a:p>
            <a:pPr algn="ctr"/>
            <a:r>
              <a:rPr lang="en-US" sz="3600" dirty="0">
                <a:latin typeface="Cambria" panose="02040503050406030204" pitchFamily="18" charset="0"/>
              </a:rPr>
              <a:t>Close-up of Euclid’s chalkboard</a:t>
            </a:r>
          </a:p>
        </p:txBody>
      </p:sp>
    </p:spTree>
    <p:extLst>
      <p:ext uri="{BB962C8B-B14F-4D97-AF65-F5344CB8AC3E}">
        <p14:creationId xmlns:p14="http://schemas.microsoft.com/office/powerpoint/2010/main" val="1464951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274</TotalTime>
  <Words>1337</Words>
  <Application>Microsoft Macintosh PowerPoint</Application>
  <PresentationFormat>Widescreen</PresentationFormat>
  <Paragraphs>102</Paragraphs>
  <Slides>35</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35</vt:i4>
      </vt:variant>
    </vt:vector>
  </HeadingPairs>
  <TitlesOfParts>
    <vt:vector size="42" baseType="lpstr">
      <vt:lpstr>Arial</vt:lpstr>
      <vt:lpstr>Book Antiqua</vt:lpstr>
      <vt:lpstr>Calibri</vt:lpstr>
      <vt:lpstr>Calibri Light</vt:lpstr>
      <vt:lpstr>Cambria</vt:lpstr>
      <vt:lpstr>Times New Roman</vt:lpstr>
      <vt:lpstr>Office Theme</vt:lpstr>
      <vt:lpstr>Euclid saves us from ignorance</vt:lpstr>
      <vt:lpstr>Euclid . . .</vt:lpstr>
      <vt:lpstr>Famous beginnings</vt:lpstr>
      <vt:lpstr>Famous beginnings</vt:lpstr>
      <vt:lpstr>Famous beginnings</vt:lpstr>
      <vt:lpstr>Raphael’s School of Athens, the Vatican </vt:lpstr>
      <vt:lpstr>Raphael’s School of Athens, the Vatican </vt:lpstr>
      <vt:lpstr>PowerPoint Presentation</vt:lpstr>
      <vt:lpstr>Close-up of Euclid’s chalkboard</vt:lpstr>
      <vt:lpstr>Definition 15</vt:lpstr>
      <vt:lpstr>Αἰτήματα (postulates)</vt:lpstr>
      <vt:lpstr>Αἰτήματα (postulates)</vt:lpstr>
      <vt:lpstr>Κοιναὶ ἔννοιαι (common notions)</vt:lpstr>
      <vt:lpstr>Κοιναὶ ἔννοιαι (common notions)</vt:lpstr>
      <vt:lpstr>Euclid’s 5th Postulate (αἴτημα ε´)</vt:lpstr>
      <vt:lpstr>ἄπειρος and τὸ ἄπειρον (outside Euclid)</vt:lpstr>
      <vt:lpstr>ἄπειρος and τὸ ἄπειρον (outside Euclid)</vt:lpstr>
      <vt:lpstr>Greek number system (2nd)</vt:lpstr>
      <vt:lpstr>PowerPoint Presentation</vt:lpstr>
      <vt:lpstr>Ending a proof 1</vt:lpstr>
      <vt:lpstr>Ending a proof 2</vt:lpstr>
      <vt:lpstr>Parts of a Proposition (see Heath volume I, pages 370ff.) </vt:lpstr>
      <vt:lpstr>Proposition I.1</vt:lpstr>
      <vt:lpstr>Euclid Proposition I.1</vt:lpstr>
      <vt:lpstr>Euclid I.1 . . .</vt:lpstr>
      <vt:lpstr>Euclid I.1 on (virtual) whiteboard</vt:lpstr>
      <vt:lpstr>Euclid I.1; and the footnote . . .</vt:lpstr>
      <vt:lpstr>Euclid I.1; and the footnote . . .</vt:lpstr>
      <vt:lpstr>Euclid I.1; and the verb . . .</vt:lpstr>
      <vt:lpstr>A 1000-year-old manuscript of Euclid’s Elements</vt:lpstr>
      <vt:lpstr>PowerPoint Presentation</vt:lpstr>
      <vt:lpstr>In conclusion, remember Proclus’ comment</vt:lpstr>
      <vt:lpstr>Proposition XIII.16  (the antepenultimate Proposition😊)</vt:lpstr>
      <vt:lpstr>PowerPoint Presentation</vt:lpstr>
      <vt:lpstr>Ευχαριστώ!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Euclid saves us from ignorance</dc:title>
  <dc:creator>Graeme Bird</dc:creator>
  <cp:lastModifiedBy>DeStone, Keith</cp:lastModifiedBy>
  <cp:revision>143</cp:revision>
  <cp:lastPrinted>2023-03-10T15:33:03Z</cp:lastPrinted>
  <dcterms:created xsi:type="dcterms:W3CDTF">2023-03-09T21:37:05Z</dcterms:created>
  <dcterms:modified xsi:type="dcterms:W3CDTF">2023-03-14T18:45:23Z</dcterms:modified>
</cp:coreProperties>
</file>